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64" r:id="rId3"/>
    <p:sldId id="265" r:id="rId4"/>
    <p:sldId id="340" r:id="rId5"/>
    <p:sldId id="305" r:id="rId6"/>
    <p:sldId id="306" r:id="rId7"/>
    <p:sldId id="307" r:id="rId8"/>
    <p:sldId id="308" r:id="rId9"/>
    <p:sldId id="327" r:id="rId10"/>
    <p:sldId id="329" r:id="rId11"/>
    <p:sldId id="330" r:id="rId12"/>
    <p:sldId id="33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337" r:id="rId21"/>
    <p:sldId id="286" r:id="rId22"/>
    <p:sldId id="287" r:id="rId23"/>
    <p:sldId id="288" r:id="rId24"/>
    <p:sldId id="292" r:id="rId25"/>
    <p:sldId id="331" r:id="rId26"/>
    <p:sldId id="332" r:id="rId27"/>
    <p:sldId id="336" r:id="rId28"/>
    <p:sldId id="333" r:id="rId29"/>
    <p:sldId id="334" r:id="rId30"/>
    <p:sldId id="293" r:id="rId31"/>
    <p:sldId id="294" r:id="rId32"/>
    <p:sldId id="295" r:id="rId33"/>
    <p:sldId id="309" r:id="rId34"/>
    <p:sldId id="319" r:id="rId35"/>
    <p:sldId id="335" r:id="rId36"/>
    <p:sldId id="339" r:id="rId37"/>
    <p:sldId id="311" r:id="rId38"/>
    <p:sldId id="318" r:id="rId39"/>
    <p:sldId id="312" r:id="rId40"/>
    <p:sldId id="296" r:id="rId41"/>
    <p:sldId id="298" r:id="rId42"/>
    <p:sldId id="320" r:id="rId43"/>
    <p:sldId id="299" r:id="rId44"/>
    <p:sldId id="302" r:id="rId45"/>
    <p:sldId id="364" r:id="rId46"/>
    <p:sldId id="365" r:id="rId47"/>
    <p:sldId id="366" r:id="rId48"/>
    <p:sldId id="367" r:id="rId49"/>
    <p:sldId id="368" r:id="rId50"/>
    <p:sldId id="369" r:id="rId51"/>
    <p:sldId id="370" r:id="rId52"/>
    <p:sldId id="372" r:id="rId53"/>
    <p:sldId id="373" r:id="rId54"/>
    <p:sldId id="374" r:id="rId55"/>
    <p:sldId id="375" r:id="rId56"/>
    <p:sldId id="376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342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ирсова Екатерина" initials="ФЕ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983"/>
    <a:srgbClr val="5C3375"/>
    <a:srgbClr val="5E409A"/>
    <a:srgbClr val="4F3682"/>
    <a:srgbClr val="6A2D97"/>
    <a:srgbClr val="6E2F9D"/>
    <a:srgbClr val="58267E"/>
    <a:srgbClr val="6600FF"/>
    <a:srgbClr val="6600CC"/>
    <a:srgbClr val="755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961" autoAdjust="0"/>
  </p:normalViewPr>
  <p:slideViewPr>
    <p:cSldViewPr>
      <p:cViewPr>
        <p:scale>
          <a:sx n="100" d="100"/>
          <a:sy n="100" d="100"/>
        </p:scale>
        <p:origin x="-8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18T11:36:17.623" idx="6">
    <p:pos x="10" y="10"/>
    <p:text>сюда супремо надо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552E8-65EF-4AE7-B378-F73471C04241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62270-EF85-4CAE-88C5-087E3FA6BD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724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270-EF85-4CAE-88C5-087E3FA6BDA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77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27C9-34C7-4CB8-8798-F6561C7E5854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5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270-EF85-4CAE-88C5-087E3FA6BDAA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360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270-EF85-4CAE-88C5-087E3FA6BDA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251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270-EF85-4CAE-88C5-087E3FA6BDAA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436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270-EF85-4CAE-88C5-087E3FA6BDAA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57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27C9-34C7-4CB8-8798-F6561C7E5854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4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27C9-34C7-4CB8-8798-F6561C7E5854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1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27C9-34C7-4CB8-8798-F6561C7E5854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3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EF27C9-34C7-4CB8-8798-F6561C7E5854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1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3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2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8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18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4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76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84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3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02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6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A0BF2-C4C5-4D57-9E8B-6AD5450FE45E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33262-8346-4940-8DD3-AEA1E054CE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3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7.gif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5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84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8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5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25.png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96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8.png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Relationship Id="rId9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2.png"/><Relationship Id="rId9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microsoft.com/office/2007/relationships/hdphoto" Target="../media/hdphoto3.wdp"/><Relationship Id="rId4" Type="http://schemas.openxmlformats.org/officeDocument/2006/relationships/image" Target="../media/image1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5.jpeg"/><Relationship Id="rId7" Type="http://schemas.openxmlformats.org/officeDocument/2006/relationships/image" Target="../media/image1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microsoft.com/office/2007/relationships/hdphoto" Target="../media/hdphoto4.wdp"/><Relationship Id="rId4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9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9576" y="5949280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 2019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6632"/>
            <a:ext cx="869082" cy="8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026226"/>
              </p:ext>
            </p:extLst>
          </p:nvPr>
        </p:nvGraphicFramePr>
        <p:xfrm>
          <a:off x="5255964" y="3432974"/>
          <a:ext cx="5184576" cy="32275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84990"/>
                <a:gridCol w="1199793"/>
                <a:gridCol w="1199793"/>
              </a:tblGrid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RWH-T10-RE</a:t>
                      </a:r>
                    </a:p>
                    <a:p>
                      <a:pPr algn="l"/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RWH-T10-REU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-REU</a:t>
                      </a: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65х309х309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461х309х309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х335х334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486х335х334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5" y="1844825"/>
            <a:ext cx="3973739" cy="379185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45203" y="1124744"/>
            <a:ext cx="5315293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48328" y="2060849"/>
            <a:ext cx="1224136" cy="1011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1,</a:t>
            </a:r>
            <a:r>
              <a:rPr lang="en-US" b="1" dirty="0"/>
              <a:t>2</a:t>
            </a:r>
            <a:r>
              <a:rPr lang="ru-RU" b="1" dirty="0"/>
              <a:t> и </a:t>
            </a:r>
          </a:p>
          <a:p>
            <a:pPr algn="ctr"/>
            <a:r>
              <a:rPr lang="en-US" b="1" dirty="0"/>
              <a:t>1,5</a:t>
            </a:r>
            <a:r>
              <a:rPr lang="ru-RU" b="1" dirty="0"/>
              <a:t> кВт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88188" y="2082586"/>
            <a:ext cx="447057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88188" y="2639293"/>
            <a:ext cx="447056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15л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96" y="2104313"/>
            <a:ext cx="962592" cy="962592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9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" b="638"/>
          <a:stretch/>
        </p:blipFill>
        <p:spPr bwMode="auto">
          <a:xfrm>
            <a:off x="-19761" y="-34643"/>
            <a:ext cx="83164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976593" y="1265626"/>
            <a:ext cx="3240360" cy="50017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2821" y="2138686"/>
            <a:ext cx="3707904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внутреннего бака к коррозии и ржавчине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 равномерного покрытия внутреннего бака увеличенным слоем антибактериальной BIO-эмали от ведущего мирового производителя FERRO </a:t>
            </a:r>
          </a:p>
          <a:p>
            <a:pPr>
              <a:spcBef>
                <a:spcPts val="100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Компактный корпус из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ABS-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пластика</a:t>
            </a:r>
          </a:p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обеспечивает привлекательный внешний вид. Позволяет разместить водонагреватель в ограниченном пространстве 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мощностью 1,2 кВт и 1,5 кВт (10 и 15л.) быстро нагревает воду и прослужит действительно долго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13" y="3861048"/>
            <a:ext cx="1008112" cy="100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25" y="2509263"/>
            <a:ext cx="962592" cy="962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209" y="5314104"/>
            <a:ext cx="958915" cy="95891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2" b="12901"/>
          <a:stretch/>
        </p:blipFill>
        <p:spPr bwMode="auto">
          <a:xfrm>
            <a:off x="0" y="12504"/>
            <a:ext cx="1219200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36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5440" y="5715270"/>
            <a:ext cx="475252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Эмалированные водонагреватели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2281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2720" y="5912933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ЭМАЛИРОВАННЫМ РЕЗЕРВУАРОМ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85026" y="297881"/>
            <a:ext cx="3256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OLA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615145" y="6237312"/>
            <a:ext cx="9589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RWH-O50-RE</a:t>
            </a:r>
            <a:endParaRPr lang="ru-RU" sz="11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\\BP_OLD\designers\_ROYALCLIMA\ВОДОНАГРЕВАТЕЛИ\2018\OLA\Nanesenie\pics\OLA_nanesenie-3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35" y="1025477"/>
            <a:ext cx="3903086" cy="521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0756" y="8937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1225"/>
              </p:ext>
            </p:extLst>
          </p:nvPr>
        </p:nvGraphicFramePr>
        <p:xfrm>
          <a:off x="4079777" y="3133308"/>
          <a:ext cx="6588223" cy="3529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16224"/>
                <a:gridCol w="1080120"/>
                <a:gridCol w="1080120"/>
                <a:gridCol w="1224136"/>
                <a:gridCol w="1187623"/>
              </a:tblGrid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RWH-O30-RE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RWH-O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0-RE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RWH-O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0-RE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RWH-O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0-RE</a:t>
                      </a: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492964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17,5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19,5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515×380×407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736×380×407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1070×380×407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875×450×474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570×410×430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770×410×430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1100×410×430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960×465×490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89911" y="1920741"/>
            <a:ext cx="1182922" cy="977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1,</a:t>
            </a:r>
            <a:r>
              <a:rPr lang="en-US" b="1" dirty="0"/>
              <a:t>5</a:t>
            </a:r>
            <a:r>
              <a:rPr lang="ru-RU" b="1" dirty="0"/>
              <a:t> и </a:t>
            </a:r>
          </a:p>
          <a:p>
            <a:pPr algn="ctr"/>
            <a:r>
              <a:rPr lang="en-US" b="1" dirty="0"/>
              <a:t>2,0</a:t>
            </a:r>
            <a:r>
              <a:rPr lang="ru-RU" b="1" dirty="0"/>
              <a:t> кВт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23993" y="1910531"/>
            <a:ext cx="447057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30л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40947" y="1910531"/>
            <a:ext cx="447056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50л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23992" y="2457841"/>
            <a:ext cx="430520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80л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57483" y="2457841"/>
            <a:ext cx="430521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100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245203" y="1124744"/>
            <a:ext cx="5315293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pic>
        <p:nvPicPr>
          <p:cNvPr id="2051" name="Picture 3" descr="\\BP_OLD\designers\_ROYALCLIMA\ВОДОНАГРЕВАТЕЛИ\2018\OLA\Nanesenie\pics\OLA_nanesenie-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16833"/>
            <a:ext cx="2666739" cy="37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01" y="1928200"/>
            <a:ext cx="962592" cy="962592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OLA 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3.bp.blogspot.com/-SVgXxE80KSo/VeT-M37d1qI/AAAAAAAAISk/NmQNw5M3hb0/s1600/1-minosa-award-winning-bathroom-2015-grey-monochrome-marble-walls0corian-basin-broadware-gessi-gubi-mirror-wow-bathroom-ensuite-01%2B%25288%25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2" t="29118" b="3137"/>
          <a:stretch/>
        </p:blipFill>
        <p:spPr bwMode="auto">
          <a:xfrm>
            <a:off x="0" y="-56053"/>
            <a:ext cx="4439816" cy="69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3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77124" y="2098957"/>
            <a:ext cx="3374376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внутреннего бака к коррозии и ржавчине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 равномерного покрытия внутреннего бака увеличенным слоем антибактериальной BIO-эмали от ведущего мирового производителя FERRO </a:t>
            </a:r>
          </a:p>
          <a:p>
            <a:pPr>
              <a:spcBef>
                <a:spcPts val="100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Термометр на фронтальной панели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позволяет пользователю контролировать текущую температуру воды в резервуаре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мощностью 1,5 кВт и 2 кВт (80 и 100 л) быстро нагревает воду и прослужит действительно долго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713615" y="1326711"/>
            <a:ext cx="383788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78" y="2342917"/>
            <a:ext cx="962592" cy="9625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79" y="5174545"/>
            <a:ext cx="970135" cy="970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22" y="3743487"/>
            <a:ext cx="1023849" cy="1023849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OLA 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560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12024" y="1988840"/>
            <a:ext cx="4392488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безопасной эксплуатации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и протечек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(предохранительный клапан, Италия), защита от перегрева.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Высокий класс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влагозащиты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IPX4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 режим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iLike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Белоснежное покрытие корпуса водонагревателя,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устойчивое к царапинам и ржавчине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13615" y="1326711"/>
            <a:ext cx="370286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\\BP_OLD\designers\_ROYALCLIMA\ВОДОНАГРЕВАТЕЛИ\2018\OLA\Manual\Pics\OLA_bad-ps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772817"/>
            <a:ext cx="2886075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10" y="3446767"/>
            <a:ext cx="843890" cy="843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08" y="2380401"/>
            <a:ext cx="840492" cy="840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11" y="5412854"/>
            <a:ext cx="798224" cy="798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11" y="4394147"/>
            <a:ext cx="798224" cy="79822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OLA 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63552" y="579563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ЭМАЛИРОВАННЫМ РЕЗЕРВУАРОМ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67846" y="226808"/>
            <a:ext cx="3256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VIVA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25039" y="5949281"/>
            <a:ext cx="10182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RWH-V30-RE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RWH-V50-RE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RWH-V80-RE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RWH-V100-RE</a:t>
            </a:r>
            <a:endParaRPr lang="ru-RU" sz="11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196753"/>
            <a:ext cx="2160240" cy="43944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okostuk\Desktop\преза_вода\belye-linii-na-belom-fon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 r="17508" b="13411"/>
          <a:stretch/>
        </p:blipFill>
        <p:spPr bwMode="auto">
          <a:xfrm>
            <a:off x="-96687" y="-109590"/>
            <a:ext cx="12288687" cy="69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1513431" y="2194638"/>
            <a:ext cx="9325117" cy="2600430"/>
          </a:xfrm>
          <a:prstGeom prst="flowChartProcess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89695" l="2951" r="97596">
                        <a14:foregroundMark x1="28962" y1="30534" x2="28962" y2="30534"/>
                        <a14:foregroundMark x1="14536" y1="27863" x2="14536" y2="27863"/>
                        <a14:foregroundMark x1="40219" y1="31679" x2="40219" y2="31679"/>
                        <a14:foregroundMark x1="43497" y1="29389" x2="43497" y2="29389"/>
                        <a14:foregroundMark x1="47213" y1="27481" x2="47213" y2="27481"/>
                        <a14:foregroundMark x1="59672" y1="31298" x2="59672" y2="31298"/>
                        <a14:foregroundMark x1="69071" y1="30534" x2="69071" y2="30534"/>
                        <a14:foregroundMark x1="68197" y1="38550" x2="68197" y2="38550"/>
                        <a14:foregroundMark x1="71803" y1="40840" x2="71803" y2="40840"/>
                        <a14:foregroundMark x1="75301" y1="39313" x2="75301" y2="39313"/>
                        <a14:foregroundMark x1="87760" y1="32061" x2="87760" y2="32061"/>
                        <a14:foregroundMark x1="95738" y1="32443" x2="95738" y2="32443"/>
                        <a14:foregroundMark x1="8962" y1="72901" x2="8962" y2="72901"/>
                        <a14:foregroundMark x1="14754" y1="71374" x2="14754" y2="71374"/>
                        <a14:foregroundMark x1="23388" y1="70992" x2="23388" y2="70992"/>
                        <a14:foregroundMark x1="32678" y1="73282" x2="32678" y2="73282"/>
                        <a14:foregroundMark x1="42295" y1="70229" x2="42295" y2="70229"/>
                        <a14:foregroundMark x1="52131" y1="68321" x2="52131" y2="68321"/>
                        <a14:foregroundMark x1="62295" y1="70229" x2="62295" y2="70229"/>
                        <a14:foregroundMark x1="69945" y1="72519" x2="69945" y2="72519"/>
                        <a14:foregroundMark x1="79781" y1="70611" x2="79781" y2="70611"/>
                        <a14:foregroundMark x1="90820" y1="71374" x2="90820" y2="71374"/>
                        <a14:foregroundMark x1="4918" y1="21374" x2="4918" y2="21374"/>
                        <a14:backgroundMark x1="18251" y1="24046" x2="18251" y2="24046"/>
                        <a14:backgroundMark x1="17486" y1="24046" x2="17486" y2="24046"/>
                        <a14:backgroundMark x1="8852" y1="48855" x2="8852" y2="48855"/>
                        <a14:backgroundMark x1="18251" y1="49618" x2="18251" y2="49618"/>
                        <a14:backgroundMark x1="18251" y1="49618" x2="18251" y2="49618"/>
                        <a14:backgroundMark x1="18251" y1="49618" x2="18251" y2="49618"/>
                        <a14:backgroundMark x1="8634" y1="27863" x2="8634" y2="27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3" y="2996953"/>
            <a:ext cx="4345429" cy="124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6024" y="424509"/>
            <a:ext cx="6572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65B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внутреннего бака к коррозии</a:t>
            </a:r>
            <a:r>
              <a:rPr lang="en-US" sz="3200" b="1" dirty="0">
                <a:solidFill>
                  <a:srgbClr val="465B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3200" b="1" dirty="0">
                <a:solidFill>
                  <a:srgbClr val="465B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>
                <a:solidFill>
                  <a:srgbClr val="465B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ржавчине</a:t>
            </a:r>
          </a:p>
          <a:p>
            <a:r>
              <a:rPr lang="ru-RU" sz="1200" dirty="0">
                <a:solidFill>
                  <a:srgbClr val="465B6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16024" y="5319932"/>
            <a:ext cx="6192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 равномерного покрытия внутреннего бака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увеличенным слоем антибактериальной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-эмали от ведущего мирового производителя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FERRO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(США, Испания)</a:t>
            </a:r>
          </a:p>
        </p:txBody>
      </p:sp>
      <p:pic>
        <p:nvPicPr>
          <p:cNvPr id="9" name="Picture 8" descr="Картинки по запросу сш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37" y="5493878"/>
            <a:ext cx="1263043" cy="66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0800000">
            <a:off x="10529800" y="-109590"/>
            <a:ext cx="1662200" cy="160283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378" y="30098"/>
            <a:ext cx="682196" cy="661730"/>
          </a:xfrm>
          <a:prstGeom prst="rect">
            <a:avLst/>
          </a:prstGeom>
        </p:spPr>
      </p:pic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68408" y="6356351"/>
            <a:ext cx="72008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18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38" y="2502805"/>
            <a:ext cx="1925391" cy="19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\\bcs.local\bport\Маркетинг_и_реклама\Reklama\ROYAL_CLIMA\Фотографии_приборов_с_нанесением\_ВОДОНАГРЕВАТЕЛИ\2017\SITE_\Viva_F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53" y="2244935"/>
            <a:ext cx="1881889" cy="38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663953" y="1274948"/>
            <a:ext cx="4904847" cy="100192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Визуальное превосходство, компактные размеры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установки. Бак меньше в диаметре,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а, значит, у Вас больше свободного места!</a:t>
            </a:r>
          </a:p>
        </p:txBody>
      </p:sp>
      <p:pic>
        <p:nvPicPr>
          <p:cNvPr id="7" name="Picture 2" descr="C:\Users\vkokoshin\Pictures\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1" y="2358464"/>
            <a:ext cx="2108160" cy="364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665521" y="4312613"/>
            <a:ext cx="1980000" cy="72008"/>
            <a:chOff x="2757716" y="4260517"/>
            <a:chExt cx="1980000" cy="72008"/>
          </a:xfrm>
        </p:grpSpPr>
        <p:cxnSp>
          <p:nvCxnSpPr>
            <p:cNvPr id="9" name="Прямая со стрелкой 8"/>
            <p:cNvCxnSpPr/>
            <p:nvPr/>
          </p:nvCxnSpPr>
          <p:spPr>
            <a:xfrm>
              <a:off x="2757716" y="4296521"/>
              <a:ext cx="198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737716" y="4260517"/>
              <a:ext cx="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757716" y="4260517"/>
              <a:ext cx="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8045067" y="5194785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450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мм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865886" y="4382241"/>
            <a:ext cx="1620000" cy="74389"/>
            <a:chOff x="5014832" y="4250354"/>
            <a:chExt cx="1620000" cy="74389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5014832" y="4286343"/>
              <a:ext cx="1620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634832" y="4252735"/>
              <a:ext cx="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19754" y="4250354"/>
              <a:ext cx="0" cy="7200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383980" y="4415434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мм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67506" y="5267989"/>
            <a:ext cx="584478" cy="99815"/>
          </a:xfrm>
          <a:prstGeom prst="rect">
            <a:avLst/>
          </a:prstGeom>
          <a:pattFill prst="smCheck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3" descr="C:\Users\vkokoshin\Pictures\c7405c75f904bda6ca28cda6a58e66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492896"/>
            <a:ext cx="3478634" cy="260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47577" y="6309321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*Модель с объемом 30/50 литров.</a:t>
            </a:r>
          </a:p>
        </p:txBody>
      </p:sp>
      <p:sp>
        <p:nvSpPr>
          <p:cNvPr id="21" name="Овал 20"/>
          <p:cNvSpPr/>
          <p:nvPr/>
        </p:nvSpPr>
        <p:spPr>
          <a:xfrm>
            <a:off x="9842327" y="3105881"/>
            <a:ext cx="396000" cy="396000"/>
          </a:xfrm>
          <a:prstGeom prst="ellipse">
            <a:avLst/>
          </a:prstGeom>
          <a:solidFill>
            <a:schemeClr val="bg1">
              <a:lumMod val="75000"/>
              <a:alpha val="60000"/>
            </a:schemeClr>
          </a:solidFill>
          <a:ln>
            <a:solidFill>
              <a:schemeClr val="bg1">
                <a:lumMod val="7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919138" y="3105000"/>
            <a:ext cx="324000" cy="324000"/>
          </a:xfrm>
          <a:prstGeom prst="ellipse">
            <a:avLst/>
          </a:prstGeom>
          <a:solidFill>
            <a:schemeClr val="bg1">
              <a:lumMod val="95000"/>
              <a:alpha val="60000"/>
            </a:schemeClr>
          </a:solidFill>
          <a:ln>
            <a:solidFill>
              <a:schemeClr val="bg1">
                <a:lumMod val="95000"/>
                <a:alpha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367507" y="4406253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450 </a:t>
            </a:r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мм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267846" y="226807"/>
            <a:ext cx="3256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VIVA</a:t>
            </a:r>
          </a:p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RWH-V-RE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  <p:bldP spid="20" grpId="0"/>
      <p:bldP spid="21" grpId="0" animBg="1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2" r="11102" b="12201"/>
          <a:stretch/>
        </p:blipFill>
        <p:spPr bwMode="auto">
          <a:xfrm>
            <a:off x="0" y="-27384"/>
            <a:ext cx="12192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5400" y="5832649"/>
            <a:ext cx="475252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Ассортимент водонагревателей 2019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0536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00256" y="6492876"/>
            <a:ext cx="213360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20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60004" y="2949045"/>
            <a:ext cx="284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ИЗЫСКАННЫЙ ИТАЛЬЯНСКИЙ ДИЗАЙН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4751138"/>
            <a:ext cx="2916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Традиции и современность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уточненном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дизайне каждого  прибора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186433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 MIA!</a:t>
            </a:r>
            <a:endParaRPr lang="ru-R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>
            <a:off x="9048328" y="0"/>
            <a:ext cx="1619673" cy="16201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7"/>
          <a:stretch/>
        </p:blipFill>
        <p:spPr>
          <a:xfrm>
            <a:off x="4386014" y="3958"/>
            <a:ext cx="6246490" cy="6875374"/>
          </a:xfrm>
          <a:prstGeom prst="rect">
            <a:avLst/>
          </a:prstGeom>
        </p:spPr>
      </p:pic>
      <p:sp>
        <p:nvSpPr>
          <p:cNvPr id="4" name="Полилиния 3"/>
          <p:cNvSpPr/>
          <p:nvPr/>
        </p:nvSpPr>
        <p:spPr>
          <a:xfrm>
            <a:off x="12385" y="891347"/>
            <a:ext cx="4761444" cy="5966654"/>
          </a:xfrm>
          <a:custGeom>
            <a:avLst/>
            <a:gdLst>
              <a:gd name="connsiteX0" fmla="*/ 0 w 4328932"/>
              <a:gd name="connsiteY0" fmla="*/ 23149 h 5822066"/>
              <a:gd name="connsiteX1" fmla="*/ 4328932 w 4328932"/>
              <a:gd name="connsiteY1" fmla="*/ 671332 h 5822066"/>
              <a:gd name="connsiteX2" fmla="*/ 2419109 w 4328932"/>
              <a:gd name="connsiteY2" fmla="*/ 5822066 h 5822066"/>
              <a:gd name="connsiteX3" fmla="*/ 11575 w 4328932"/>
              <a:gd name="connsiteY3" fmla="*/ 5822066 h 5822066"/>
              <a:gd name="connsiteX4" fmla="*/ 57873 w 4328932"/>
              <a:gd name="connsiteY4" fmla="*/ 23149 h 5822066"/>
              <a:gd name="connsiteX5" fmla="*/ 92597 w 4328932"/>
              <a:gd name="connsiteY5" fmla="*/ 23149 h 5822066"/>
              <a:gd name="connsiteX6" fmla="*/ 57873 w 4328932"/>
              <a:gd name="connsiteY6" fmla="*/ 0 h 5822066"/>
              <a:gd name="connsiteX7" fmla="*/ 57873 w 4328932"/>
              <a:gd name="connsiteY7" fmla="*/ 0 h 5822066"/>
              <a:gd name="connsiteX8" fmla="*/ 0 w 4328932"/>
              <a:gd name="connsiteY8" fmla="*/ 23149 h 58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932" h="5822066">
                <a:moveTo>
                  <a:pt x="0" y="23149"/>
                </a:moveTo>
                <a:lnTo>
                  <a:pt x="4328932" y="671332"/>
                </a:lnTo>
                <a:lnTo>
                  <a:pt x="2419109" y="5822066"/>
                </a:lnTo>
                <a:lnTo>
                  <a:pt x="11575" y="5822066"/>
                </a:lnTo>
                <a:lnTo>
                  <a:pt x="57873" y="23149"/>
                </a:lnTo>
                <a:lnTo>
                  <a:pt x="92597" y="23149"/>
                </a:lnTo>
                <a:lnTo>
                  <a:pt x="57873" y="0"/>
                </a:lnTo>
                <a:lnTo>
                  <a:pt x="57873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039" y="145533"/>
            <a:ext cx="768880" cy="74581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5613" y="1620181"/>
            <a:ext cx="351848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дисплей</a:t>
            </a:r>
          </a:p>
          <a:p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Индикация нагрева и температуры воды в баке</a:t>
            </a:r>
          </a:p>
          <a:p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Голубой LED-дисплей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контроля за уровнем нагрева воды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2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5640" y="1099247"/>
            <a:ext cx="7560840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56815"/>
              </p:ext>
            </p:extLst>
          </p:nvPr>
        </p:nvGraphicFramePr>
        <p:xfrm>
          <a:off x="4223794" y="3116564"/>
          <a:ext cx="6367469" cy="355382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44215"/>
                <a:gridCol w="1080120"/>
                <a:gridCol w="1080120"/>
                <a:gridCol w="1152128"/>
                <a:gridCol w="1110886"/>
              </a:tblGrid>
              <a:tr h="384444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RWH-V30-RE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RWH-V50-RE</a:t>
                      </a:r>
                      <a:endParaRPr lang="ru-RU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RWH-V80-RE</a:t>
                      </a:r>
                      <a:endParaRPr lang="ru-RU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RWH-V100-RE</a:t>
                      </a:r>
                      <a:endParaRPr lang="ru-RU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50302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х3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1031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0377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1179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744073" y="1835064"/>
            <a:ext cx="447057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30л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61028" y="1824853"/>
            <a:ext cx="430521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50л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44072" y="2372164"/>
            <a:ext cx="430520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80л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1028" y="2372163"/>
            <a:ext cx="430521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100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92" y="1484785"/>
            <a:ext cx="2160240" cy="4394495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VIVA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86933"/>
            <a:ext cx="936104" cy="93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20" y="1853069"/>
            <a:ext cx="962592" cy="9625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302402" y="1792161"/>
            <a:ext cx="1196091" cy="988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1,5</a:t>
            </a:r>
            <a:r>
              <a:rPr lang="ru-RU" b="1" dirty="0" smtClean="0"/>
              <a:t> </a:t>
            </a:r>
            <a:r>
              <a:rPr lang="ru-RU" b="1" dirty="0"/>
              <a:t>кВт</a:t>
            </a:r>
          </a:p>
        </p:txBody>
      </p:sp>
    </p:spTree>
    <p:extLst>
      <p:ext uri="{BB962C8B-B14F-4D97-AF65-F5344CB8AC3E}">
        <p14:creationId xmlns:p14="http://schemas.microsoft.com/office/powerpoint/2010/main" val="29657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-34" r="25541" b="1602"/>
          <a:stretch/>
        </p:blipFill>
        <p:spPr>
          <a:xfrm flipH="1">
            <a:off x="-30956" y="957029"/>
            <a:ext cx="6659216" cy="58699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2429" y="2928704"/>
            <a:ext cx="3898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внутреннего бака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коррозии и ржавчине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Технология равномерного покрытия внутреннего бака увеличенным слоем антибактериальной BIO-эмали от ведущего мирового производителя FERRO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Голубой LED-дисплей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контроля за уровнем нагрева воды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249300" y="1440323"/>
            <a:ext cx="3898068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85" y="3132058"/>
            <a:ext cx="895933" cy="895933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VIVA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86933"/>
            <a:ext cx="936104" cy="9361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285785" y="4536554"/>
            <a:ext cx="895933" cy="720080"/>
          </a:xfrm>
          <a:prstGeom prst="rect">
            <a:avLst/>
          </a:prstGeom>
          <a:solidFill>
            <a:srgbClr val="67398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LED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2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920" y="1804848"/>
            <a:ext cx="505019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скорость нагрева воды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благодаря высококачественному медному нагревательному элементу ROYAL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Cu+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мощностью 1,5 кВт быстро нагревает воду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прослужит действительно долго</a:t>
            </a: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безопасной эксплуатации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протечек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(предохранительный клапан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Италия), защита от перегрева.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Высокий класс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влагозащиты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IPX4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 режим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iLike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Белоснежное покрытие корпуса водонагревателя,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устойчивое к царапинам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ржавчине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09530"/>
            <a:ext cx="2160240" cy="4394495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384032" y="1196753"/>
            <a:ext cx="3898068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82" y="3959506"/>
            <a:ext cx="846583" cy="846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2" y="2978789"/>
            <a:ext cx="833940" cy="833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00" y="1964529"/>
            <a:ext cx="822244" cy="8222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14" y="5895437"/>
            <a:ext cx="826039" cy="8260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48" y="4912329"/>
            <a:ext cx="846583" cy="846583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Круглые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VIVA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0" b="13406"/>
          <a:stretch/>
        </p:blipFill>
        <p:spPr bwMode="auto">
          <a:xfrm>
            <a:off x="0" y="17240"/>
            <a:ext cx="12192000" cy="68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3432" y="5700045"/>
            <a:ext cx="4752528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Водонагреватели из нержавеющей стали</a:t>
            </a:r>
          </a:p>
        </p:txBody>
      </p:sp>
    </p:spTree>
    <p:extLst>
      <p:ext uri="{BB962C8B-B14F-4D97-AF65-F5344CB8AC3E}">
        <p14:creationId xmlns:p14="http://schemas.microsoft.com/office/powerpoint/2010/main" val="30383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" y="-1713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9416" y="5968020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ВОДОНАГРЕВАТЕЛИ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НЕРЖАВЕЮЩАЯ СТАЛЬ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82660" y="427094"/>
            <a:ext cx="3761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STELLA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772990" y="2616015"/>
            <a:ext cx="91082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NEW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885" y="1061874"/>
            <a:ext cx="2791836" cy="4697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64" y="1315852"/>
            <a:ext cx="1041281" cy="10412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634" y="3960905"/>
            <a:ext cx="1431814" cy="8101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49933" y="3302635"/>
            <a:ext cx="1831032" cy="156007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559424" y="3532454"/>
            <a:ext cx="15690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Универсальная установка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5143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kostuk\Desktop\преза_вода\сталь_эмаль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0" t="12522" r="22402" b="15677"/>
          <a:stretch/>
        </p:blipFill>
        <p:spPr bwMode="auto">
          <a:xfrm>
            <a:off x="-96688" y="-27384"/>
            <a:ext cx="12288687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26</a:t>
            </a:fld>
            <a:endParaRPr lang="ru-RU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524000" y="4678174"/>
            <a:ext cx="9180512" cy="1439657"/>
          </a:xfrm>
          <a:prstGeom prst="flowChartProcess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27848" y="4936336"/>
            <a:ext cx="4716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Goliath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5713" y="636412"/>
            <a:ext cx="8452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Устойчивость внутреннего</a:t>
            </a: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бака к коррозии и ржавчине</a:t>
            </a:r>
            <a:endParaRPr lang="en-US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НЕРЖАВЕЮЩАЯ СТАЛЬ 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GOLIATH 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rot="10800000">
            <a:off x="10175775" y="-76966"/>
            <a:ext cx="2016224" cy="194421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299" y="33568"/>
            <a:ext cx="825268" cy="8005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473451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ÑÐ°ÑÐ¸Ð²Ð°Ñ Ð²Ð°Ð½Ð½Ð°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4" y="0"/>
            <a:ext cx="66953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6041" y="2254743"/>
            <a:ext cx="4187809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Goliath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Скрытая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установка крышек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Металлический корпус и технология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скрытой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установки крышек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Универсальная установка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вертикально, так и горизонтально</a:t>
            </a:r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672064" y="1711307"/>
            <a:ext cx="3600400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39" y="3633668"/>
            <a:ext cx="833940" cy="8339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90" y="2558782"/>
            <a:ext cx="777038" cy="777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39" y="4653136"/>
            <a:ext cx="797074" cy="797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39" y="5625419"/>
            <a:ext cx="797074" cy="79707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8981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22" y="-14407"/>
            <a:ext cx="12247422" cy="6889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568" y="2115125"/>
            <a:ext cx="4608512" cy="5870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pPr algn="just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кВт быстро нагревает воду и прослужит действительно долго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Индикация нагрева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Индикатор нагрева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безопасной эксплуатации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и протечек , защита от перегрева. </a:t>
            </a: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Белоснежное покрытие корпуса водонагревателя,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устойчивое к царапинам и ржавчине</a:t>
            </a:r>
          </a:p>
          <a:p>
            <a:r>
              <a: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Техническое обслуживание без отключения от системы водоснабжения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благодаря специальной конструкции крышек</a:t>
            </a: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713615" y="1326711"/>
            <a:ext cx="370286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2303" y="1336159"/>
            <a:ext cx="3256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STELLA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33" y="2524221"/>
            <a:ext cx="3075976" cy="35620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69809" y="2262611"/>
            <a:ext cx="91082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NEW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98" y="4617302"/>
            <a:ext cx="729727" cy="7297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98" y="3816329"/>
            <a:ext cx="746781" cy="7467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61" y="2279007"/>
            <a:ext cx="728252" cy="7282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73" y="5445225"/>
            <a:ext cx="752043" cy="752043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5896" y="86933"/>
            <a:ext cx="936104" cy="9361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3019817"/>
            <a:ext cx="815815" cy="78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8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2160"/>
              </p:ext>
            </p:extLst>
          </p:nvPr>
        </p:nvGraphicFramePr>
        <p:xfrm>
          <a:off x="3972273" y="3140968"/>
          <a:ext cx="6588223" cy="35613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16224"/>
                <a:gridCol w="1080120"/>
                <a:gridCol w="1187623"/>
                <a:gridCol w="1116633"/>
                <a:gridCol w="1187623"/>
              </a:tblGrid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RWH-ST30-FS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RWH-ST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RWH-ST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RWH-ST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0-FS</a:t>
                      </a: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-240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-240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-240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-240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492964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5884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2088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19,4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22,3</a:t>
                      </a:r>
                    </a:p>
                  </a:txBody>
                  <a:tcPr marL="68580" marR="6858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21,3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24,4</a:t>
                      </a:r>
                    </a:p>
                  </a:txBody>
                  <a:tcPr marL="68580" marR="68580" marT="0" marB="0" anchor="ctr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250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970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250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890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335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1075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335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024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690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1020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950x625x370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1135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625</a:t>
                      </a:r>
                      <a:r>
                        <a:rPr lang="en-US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ru-RU" sz="100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370</a:t>
                      </a:r>
                      <a:endParaRPr lang="ru-RU" sz="1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5245203" y="1124744"/>
            <a:ext cx="5315293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046716" y="1919598"/>
            <a:ext cx="964011" cy="998604"/>
            <a:chOff x="5897868" y="3080541"/>
            <a:chExt cx="964011" cy="99860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414823" y="3627851"/>
              <a:ext cx="430521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100</a:t>
              </a: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48" y="1962167"/>
            <a:ext cx="2153783" cy="36238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25" y="1962167"/>
            <a:ext cx="926319" cy="92631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336360" y="1972713"/>
            <a:ext cx="1196091" cy="988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2,0</a:t>
            </a:r>
            <a:r>
              <a:rPr lang="ru-RU" b="1" dirty="0"/>
              <a:t> кВт</a:t>
            </a:r>
          </a:p>
        </p:txBody>
      </p:sp>
    </p:spTree>
    <p:extLst>
      <p:ext uri="{BB962C8B-B14F-4D97-AF65-F5344CB8AC3E}">
        <p14:creationId xmlns:p14="http://schemas.microsoft.com/office/powerpoint/2010/main" val="24662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429264" y="5581854"/>
            <a:ext cx="4603860" cy="87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2164" y="69053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8719" y="139998"/>
            <a:ext cx="666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ОПТИМАЛЬНЫЙ МОДЕЛЬНЫЙ РЯД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9" y="3054612"/>
            <a:ext cx="769644" cy="15787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64" y="5187995"/>
            <a:ext cx="691657" cy="12296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87" y="3235961"/>
            <a:ext cx="1508741" cy="11315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239" y="1682235"/>
            <a:ext cx="1429840" cy="143651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914460" y="1894264"/>
            <a:ext cx="982502" cy="1030090"/>
            <a:chOff x="7890059" y="1583234"/>
            <a:chExt cx="982502" cy="103009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8425505" y="1583234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10л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894433" y="2130545"/>
              <a:ext cx="470184" cy="4827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15л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890059" y="1599798"/>
              <a:ext cx="447057" cy="4512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30л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8434755" y="2130544"/>
              <a:ext cx="430521" cy="4512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100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049603" y="5618855"/>
            <a:ext cx="957218" cy="818993"/>
            <a:chOff x="5897868" y="3080541"/>
            <a:chExt cx="964011" cy="998604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414823" y="3627851"/>
              <a:ext cx="447056" cy="4512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/>
                <a:t>100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975520" y="3265915"/>
            <a:ext cx="964011" cy="998604"/>
            <a:chOff x="5897868" y="3080541"/>
            <a:chExt cx="964011" cy="998604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414823" y="3627851"/>
              <a:ext cx="430521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100</a:t>
              </a: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6303759" y="4598696"/>
            <a:ext cx="11560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VIVA</a:t>
            </a:r>
            <a:endParaRPr lang="ru-RU" sz="28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8759631" y="6385091"/>
            <a:ext cx="12910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 INOX</a:t>
            </a:r>
            <a:endParaRPr lang="ru-RU" sz="28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5509526" y="2853167"/>
            <a:ext cx="11560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</a:t>
            </a:r>
            <a:endParaRPr lang="ru-RU" sz="28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8800059" y="4364694"/>
            <a:ext cx="11560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GEMMA INOX</a:t>
            </a:r>
            <a:endParaRPr lang="ru-RU" sz="28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5348582" y="4612133"/>
            <a:ext cx="10054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OLA</a:t>
            </a:r>
            <a:endParaRPr lang="ru-RU" sz="2800" dirty="0"/>
          </a:p>
        </p:txBody>
      </p:sp>
      <p:pic>
        <p:nvPicPr>
          <p:cNvPr id="4098" name="Picture 2" descr="\\BP_OLD\designers\_ROYALCLIMA\ВОДОНАГРЕВАТЕЛИ\2018\OLA\Nanesenie\pics\OLA_nanesenie-1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11" y="3186947"/>
            <a:ext cx="830708" cy="132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7654" y="1908832"/>
            <a:ext cx="778596" cy="1040295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8528212" y="2828097"/>
            <a:ext cx="11560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TinoSS</a:t>
            </a:r>
            <a:endParaRPr lang="ru-RU" sz="28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9463504" y="4989678"/>
            <a:ext cx="12910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INOX</a:t>
            </a:r>
            <a:endParaRPr lang="ru-RU" sz="2800" dirty="0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4258" y="5300079"/>
            <a:ext cx="683131" cy="1104543"/>
          </a:xfrm>
          <a:prstGeom prst="rect">
            <a:avLst/>
          </a:prstGeom>
        </p:spPr>
      </p:pic>
      <p:cxnSp>
        <p:nvCxnSpPr>
          <p:cNvPr id="59" name="Прямая соединительная линия 58"/>
          <p:cNvCxnSpPr/>
          <p:nvPr/>
        </p:nvCxnSpPr>
        <p:spPr>
          <a:xfrm>
            <a:off x="1847528" y="3064388"/>
            <a:ext cx="8484764" cy="109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V="1">
            <a:off x="1847528" y="4887725"/>
            <a:ext cx="8552504" cy="49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Рисунок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271" y="1760629"/>
            <a:ext cx="437034" cy="437034"/>
          </a:xfrm>
          <a:prstGeom prst="rect">
            <a:avLst/>
          </a:prstGeom>
        </p:spPr>
      </p:pic>
      <p:cxnSp>
        <p:nvCxnSpPr>
          <p:cNvPr id="67" name="Прямая соединительная линия 66"/>
          <p:cNvCxnSpPr/>
          <p:nvPr/>
        </p:nvCxnSpPr>
        <p:spPr>
          <a:xfrm flipH="1" flipV="1">
            <a:off x="5177848" y="1372738"/>
            <a:ext cx="23749" cy="517787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3453428" y="1482398"/>
            <a:ext cx="20613" cy="50682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 flipV="1">
            <a:off x="7974847" y="1370777"/>
            <a:ext cx="25169" cy="35016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4" name="Рисунок 410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2549" y="1219425"/>
            <a:ext cx="9144000" cy="555171"/>
          </a:xfrm>
          <a:prstGeom prst="rect">
            <a:avLst/>
          </a:prstGeom>
        </p:spPr>
      </p:pic>
      <p:pic>
        <p:nvPicPr>
          <p:cNvPr id="4105" name="Рисунок 41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303" y="2000441"/>
            <a:ext cx="828675" cy="800100"/>
          </a:xfrm>
          <a:prstGeom prst="rect">
            <a:avLst/>
          </a:prstGeom>
        </p:spPr>
      </p:pic>
      <p:pic>
        <p:nvPicPr>
          <p:cNvPr id="4106" name="Рисунок 410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5332" y="3571931"/>
            <a:ext cx="809625" cy="800100"/>
          </a:xfrm>
          <a:prstGeom prst="rect">
            <a:avLst/>
          </a:prstGeom>
        </p:spPr>
      </p:pic>
      <p:pic>
        <p:nvPicPr>
          <p:cNvPr id="4107" name="Рисунок 410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9070" y="5229457"/>
            <a:ext cx="790575" cy="790575"/>
          </a:xfrm>
          <a:prstGeom prst="rect">
            <a:avLst/>
          </a:prstGeom>
        </p:spPr>
      </p:pic>
      <p:pic>
        <p:nvPicPr>
          <p:cNvPr id="4108" name="Рисунок 410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4854" y="1926206"/>
            <a:ext cx="1581050" cy="484515"/>
          </a:xfrm>
          <a:prstGeom prst="rect">
            <a:avLst/>
          </a:prstGeom>
        </p:spPr>
      </p:pic>
      <p:pic>
        <p:nvPicPr>
          <p:cNvPr id="4109" name="Рисунок 410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3226" y="2508882"/>
            <a:ext cx="1585434" cy="479695"/>
          </a:xfrm>
          <a:prstGeom prst="rect">
            <a:avLst/>
          </a:prstGeom>
        </p:spPr>
      </p:pic>
      <p:pic>
        <p:nvPicPr>
          <p:cNvPr id="4111" name="Рисунок 411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69721" y="4036896"/>
            <a:ext cx="1515398" cy="592982"/>
          </a:xfrm>
          <a:prstGeom prst="rect">
            <a:avLst/>
          </a:prstGeom>
        </p:spPr>
      </p:pic>
      <p:pic>
        <p:nvPicPr>
          <p:cNvPr id="4112" name="Рисунок 41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8590" y="5408332"/>
            <a:ext cx="1498123" cy="586222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9734" y="3381003"/>
            <a:ext cx="1585434" cy="479695"/>
          </a:xfrm>
          <a:prstGeom prst="rect">
            <a:avLst/>
          </a:prstGeom>
        </p:spPr>
      </p:pic>
      <p:grpSp>
        <p:nvGrpSpPr>
          <p:cNvPr id="89" name="Группа 88"/>
          <p:cNvGrpSpPr/>
          <p:nvPr/>
        </p:nvGrpSpPr>
        <p:grpSpPr>
          <a:xfrm>
            <a:off x="9490226" y="1857190"/>
            <a:ext cx="982502" cy="1030090"/>
            <a:chOff x="7890059" y="1583234"/>
            <a:chExt cx="982502" cy="1030090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8425505" y="1583234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10л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7894433" y="2130545"/>
              <a:ext cx="470184" cy="4827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15л</a:t>
              </a: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7890059" y="1599798"/>
              <a:ext cx="447057" cy="4512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30л</a:t>
              </a: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34755" y="2130544"/>
              <a:ext cx="430521" cy="4512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100</a:t>
              </a:r>
            </a:p>
          </p:txBody>
        </p:sp>
      </p:grpSp>
      <p:cxnSp>
        <p:nvCxnSpPr>
          <p:cNvPr id="95" name="Прямая соединительная линия 94"/>
          <p:cNvCxnSpPr/>
          <p:nvPr/>
        </p:nvCxnSpPr>
        <p:spPr>
          <a:xfrm>
            <a:off x="8003954" y="4872455"/>
            <a:ext cx="3682" cy="162805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9" name="Рисунок 9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92" y="5190195"/>
            <a:ext cx="437034" cy="43703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6482" y="31888"/>
            <a:ext cx="936104" cy="936104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9649500" y="3439247"/>
            <a:ext cx="957218" cy="818993"/>
            <a:chOff x="5897868" y="3080541"/>
            <a:chExt cx="964011" cy="998604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6414823" y="3627851"/>
              <a:ext cx="447056" cy="4512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b="1" dirty="0"/>
                <a:t>100</a:t>
              </a:r>
            </a:p>
          </p:txBody>
        </p:sp>
      </p:grpSp>
      <p:sp>
        <p:nvSpPr>
          <p:cNvPr id="77" name="Прямоугольник 76"/>
          <p:cNvSpPr/>
          <p:nvPr/>
        </p:nvSpPr>
        <p:spPr>
          <a:xfrm>
            <a:off x="7741974" y="4370082"/>
            <a:ext cx="129109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 INOX</a:t>
            </a:r>
            <a:endParaRPr lang="ru-RU" sz="2800" dirty="0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0715" y="3220865"/>
            <a:ext cx="664583" cy="1118187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96" y="3134897"/>
            <a:ext cx="437034" cy="4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" y="-1713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4181" y="582807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ВОДОНАГРЕВАТЕЛИ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 РЕЗЕРВУАРОМ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НЕРЖАВЕЮЩЕЙ СТАЛИ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76121" y="375048"/>
            <a:ext cx="3249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GEMMA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2800" dirty="0"/>
          </a:p>
        </p:txBody>
      </p:sp>
      <p:pic>
        <p:nvPicPr>
          <p:cNvPr id="10" name="Picture 2" descr="\\Bcs.local\bport\Маркетинг_и_реклама\Reklama\ROYAL_CLIMA\Фотографии_приборов_с_нанесением\_ВОДОНАГРЕВАТЕЛИ\2017\!!-GEMMA_inox_-fr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58" y="1203274"/>
            <a:ext cx="2715122" cy="42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3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11624" y="1268760"/>
            <a:ext cx="7848872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40810"/>
              </p:ext>
            </p:extLst>
          </p:nvPr>
        </p:nvGraphicFramePr>
        <p:xfrm>
          <a:off x="4382025" y="3284984"/>
          <a:ext cx="6271620" cy="342969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41967"/>
                <a:gridCol w="1296144"/>
                <a:gridCol w="1080120"/>
                <a:gridCol w="1080120"/>
                <a:gridCol w="1173269"/>
              </a:tblGrid>
              <a:tr h="436796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RWH-GI30-FS</a:t>
                      </a:r>
                    </a:p>
                    <a:p>
                      <a:endParaRPr lang="en-US" sz="10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RWH-GI50-FS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RWH-GI80-FS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RWH-GI100-FS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10049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41214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3-9,1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3-9,1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3-9,1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3-9,1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14,4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19,4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16410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10,7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15,1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17,2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22,3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10049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587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944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816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1066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10049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870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1125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615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</a:tbl>
          </a:graphicData>
        </a:graphic>
      </p:graphicFrame>
      <p:pic>
        <p:nvPicPr>
          <p:cNvPr id="8" name="Picture 2" descr="\\Bcs.local\bport\Маркетинг_и_реклама\Reklama\ROYAL_CLIMA\Фотографии_приборов_с_нанесением\_ВОДОНАГРЕВАТЕЛИ\2017\!!-GEMMA_inox_-fro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29" y="1700808"/>
            <a:ext cx="2715122" cy="42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744072" y="2060848"/>
            <a:ext cx="964011" cy="998604"/>
            <a:chOff x="5897868" y="3080541"/>
            <a:chExt cx="964011" cy="99860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14823" y="3627851"/>
              <a:ext cx="430521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100</a:t>
              </a:r>
            </a:p>
          </p:txBody>
        </p:sp>
      </p:grpSp>
      <p:sp>
        <p:nvSpPr>
          <p:cNvPr id="17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GEMMA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86933"/>
            <a:ext cx="936104" cy="9361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120336" y="2071060"/>
            <a:ext cx="1196091" cy="988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2,0</a:t>
            </a:r>
            <a:r>
              <a:rPr lang="ru-RU" b="1" dirty="0"/>
              <a:t> кВт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116" y="2075238"/>
            <a:ext cx="926319" cy="9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bcs.local\bport\Маркетинг_и_реклама\Reklama\Obmen\Oxanalicious\преза_вода\INTERIOR\0aff6b846e7f3e4dee3a59a9199be7170ff5e57e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" y="275962"/>
            <a:ext cx="8776051" cy="65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4820" y="2376376"/>
            <a:ext cx="3716829" cy="371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Goliath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pPr algn="just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мощностью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кВт быстро нагревает воду и прослужит действительно долго</a:t>
            </a:r>
          </a:p>
          <a:p>
            <a:pPr algn="just"/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400" dirty="0"/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562244" y="1472542"/>
            <a:ext cx="3663957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39" y="2463698"/>
            <a:ext cx="919902" cy="9199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06" y="4824025"/>
            <a:ext cx="854797" cy="8547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40" y="3688312"/>
            <a:ext cx="859751" cy="85975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GEMMA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1264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2720" y="5912933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ВОДОНАГРЕВАТЕЛИ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НЕРЖАВЕЮЩАЯ СТАЛЬ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88089" y="260649"/>
            <a:ext cx="367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SUPREMO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472265" y="998320"/>
            <a:ext cx="91082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NEW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408368" y="5877273"/>
            <a:ext cx="1121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RWH-SI30-FS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RWH-SI50-FS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RWH-SI80-FS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RWH-SI100-FS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89" y="1797547"/>
            <a:ext cx="919902" cy="9199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741" y="1275150"/>
            <a:ext cx="2656693" cy="4295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816" y="4221670"/>
            <a:ext cx="640892" cy="10776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" y="-171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2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12581" t="12781" b="22250"/>
          <a:stretch/>
        </p:blipFill>
        <p:spPr>
          <a:xfrm>
            <a:off x="-62149" y="-41809"/>
            <a:ext cx="12297239" cy="6899809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1536874" y="3136769"/>
            <a:ext cx="6835353" cy="1872208"/>
          </a:xfrm>
          <a:prstGeom prst="flowChartProcess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34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605884" y="2884118"/>
            <a:ext cx="20882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Авторский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 от ведущих итальянских дизайн-бюро  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1712" y="3368334"/>
            <a:ext cx="35981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дисплей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 ступени регулировки мощности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-индикация режима мощности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Питания, режима нагрева и включения в сеть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11" descr="Картинки по запросу флаг итал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816" y="3877010"/>
            <a:ext cx="657351" cy="4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8"/>
          <p:cNvSpPr/>
          <p:nvPr/>
        </p:nvSpPr>
        <p:spPr>
          <a:xfrm flipH="1">
            <a:off x="7619136" y="780732"/>
            <a:ext cx="4615954" cy="6077268"/>
          </a:xfrm>
          <a:custGeom>
            <a:avLst/>
            <a:gdLst>
              <a:gd name="connsiteX0" fmla="*/ 0 w 4328932"/>
              <a:gd name="connsiteY0" fmla="*/ 23149 h 5822066"/>
              <a:gd name="connsiteX1" fmla="*/ 4328932 w 4328932"/>
              <a:gd name="connsiteY1" fmla="*/ 671332 h 5822066"/>
              <a:gd name="connsiteX2" fmla="*/ 2419109 w 4328932"/>
              <a:gd name="connsiteY2" fmla="*/ 5822066 h 5822066"/>
              <a:gd name="connsiteX3" fmla="*/ 11575 w 4328932"/>
              <a:gd name="connsiteY3" fmla="*/ 5822066 h 5822066"/>
              <a:gd name="connsiteX4" fmla="*/ 57873 w 4328932"/>
              <a:gd name="connsiteY4" fmla="*/ 23149 h 5822066"/>
              <a:gd name="connsiteX5" fmla="*/ 92597 w 4328932"/>
              <a:gd name="connsiteY5" fmla="*/ 23149 h 5822066"/>
              <a:gd name="connsiteX6" fmla="*/ 57873 w 4328932"/>
              <a:gd name="connsiteY6" fmla="*/ 0 h 5822066"/>
              <a:gd name="connsiteX7" fmla="*/ 57873 w 4328932"/>
              <a:gd name="connsiteY7" fmla="*/ 0 h 5822066"/>
              <a:gd name="connsiteX8" fmla="*/ 0 w 4328932"/>
              <a:gd name="connsiteY8" fmla="*/ 23149 h 58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932" h="5822066">
                <a:moveTo>
                  <a:pt x="0" y="23149"/>
                </a:moveTo>
                <a:lnTo>
                  <a:pt x="4328932" y="671332"/>
                </a:lnTo>
                <a:lnTo>
                  <a:pt x="2419109" y="5822066"/>
                </a:lnTo>
                <a:lnTo>
                  <a:pt x="11575" y="5822066"/>
                </a:lnTo>
                <a:lnTo>
                  <a:pt x="57873" y="23149"/>
                </a:lnTo>
                <a:lnTo>
                  <a:pt x="92597" y="23149"/>
                </a:lnTo>
                <a:lnTo>
                  <a:pt x="57873" y="0"/>
                </a:lnTo>
                <a:lnTo>
                  <a:pt x="57873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10053923" y="-41809"/>
            <a:ext cx="2149279" cy="2072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513" y="81738"/>
            <a:ext cx="825268" cy="80051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708786" y="1871088"/>
            <a:ext cx="36805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Многофункциональное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DIGITAL-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</a:t>
            </a:r>
          </a:p>
          <a:p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1160" y="3927529"/>
            <a:ext cx="27901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Безграничные возможности.</a:t>
            </a:r>
          </a:p>
          <a:p>
            <a:pPr algn="r"/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Легкое управление.</a:t>
            </a:r>
          </a:p>
          <a:p>
            <a:pPr algn="r"/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Стиль.</a:t>
            </a:r>
          </a:p>
          <a:p>
            <a:pPr algn="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167" y="2610689"/>
            <a:ext cx="2366169" cy="29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ºÑÐ°ÑÐ¸Ð²Ð°Ñ Ð²Ð°Ð½Ð½Ð°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530" r="8014" b="-530"/>
          <a:stretch/>
        </p:blipFill>
        <p:spPr bwMode="auto">
          <a:xfrm>
            <a:off x="0" y="86933"/>
            <a:ext cx="4931198" cy="68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-6821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5040" y="2123664"/>
            <a:ext cx="417185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Goliath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DIGITAL-</a:t>
            </a:r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и </a:t>
            </a:r>
            <a:r>
              <a:rPr lang="en-US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</a:t>
            </a:r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дисплей</a:t>
            </a: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Интеллектуальная панель управления. Таймер, индикация нагрева, работы, температуры воды в баке, режим ночного нагрева, индикация текущего времени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2-х ступенчатый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  ROYAL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гарантируют равномерный нагрев воды и оптимальное энергопотребление 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Скрытая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установка крышек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Металлический корпус и технология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скрытой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установки крышек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600280" y="1540592"/>
            <a:ext cx="3600400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02" y="2348717"/>
            <a:ext cx="777038" cy="7770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47" y="4568212"/>
            <a:ext cx="797074" cy="797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47" y="5679939"/>
            <a:ext cx="797074" cy="79707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5393184" y="304963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3948" y="86933"/>
            <a:ext cx="936104" cy="93610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53217" y="3437766"/>
            <a:ext cx="895933" cy="720080"/>
          </a:xfrm>
          <a:prstGeom prst="rect">
            <a:avLst/>
          </a:prstGeom>
          <a:solidFill>
            <a:srgbClr val="67398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LED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785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8472"/>
            <a:ext cx="5434583" cy="68764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3"/>
            <a:ext cx="12247422" cy="68891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1903053"/>
            <a:ext cx="35757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Металлический корпус и технология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скрытой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установки крышек</a:t>
            </a:r>
          </a:p>
          <a:p>
            <a:pPr algn="r"/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90545" y="2955285"/>
            <a:ext cx="2952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Незавальцованные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крышки конкурента</a:t>
            </a:r>
          </a:p>
        </p:txBody>
      </p:sp>
      <p:pic>
        <p:nvPicPr>
          <p:cNvPr id="27" name="Picture 2" descr="http://www.rlf.ru/goods/imgoods/water_heater_accumulative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68" y="3821718"/>
            <a:ext cx="300033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2878258"/>
            <a:ext cx="3672408" cy="38432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9568" y="320591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2371" y="71692"/>
            <a:ext cx="936104" cy="936104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713615" y="1326711"/>
            <a:ext cx="370286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7928" y="1576799"/>
            <a:ext cx="5040560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Надежная защита от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Пенополиуретановый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равномерно без пустот распределен между корпусом и внутренним баком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безопасной эксплуатации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</a:t>
            </a:r>
            <a:b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протечек, перегрева. </a:t>
            </a:r>
            <a:b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Высокий класс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влагозащиты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IPX4,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электронное </a:t>
            </a:r>
          </a:p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комплекте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режима мощности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зависимости от предпочтений пользователя — мягкий, средний и интенсивный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 режим </a:t>
            </a:r>
            <a:r>
              <a:rPr lang="ru-RU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iLike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установки наиболее комфортной температуры нагрева воды (55 градусов)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соблюдением оптимальных параметров по энергопотреблению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LED-дисплей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контроля над уровнем нагрева воды. Белое свечение 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Пульт ДУ в комплекте</a:t>
            </a:r>
          </a:p>
          <a:p>
            <a:endParaRPr lang="ru-RU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Техническое обслуживание без отключения от системы водоснабжения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благодаря специальной конструкции крышек</a:t>
            </a:r>
          </a:p>
          <a:p>
            <a:endParaRPr lang="en-US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96366" y="1308467"/>
            <a:ext cx="3670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SUPREMO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2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75" y="1988840"/>
            <a:ext cx="702285" cy="7022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7" y="3062269"/>
            <a:ext cx="702285" cy="702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69" y="4309207"/>
            <a:ext cx="741620" cy="741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02" y="5391854"/>
            <a:ext cx="700058" cy="70005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104" y="1826888"/>
            <a:ext cx="2433067" cy="39339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075" y="4692485"/>
            <a:ext cx="504056" cy="8475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560" y="86933"/>
            <a:ext cx="936104" cy="936104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422" y="2118478"/>
            <a:ext cx="2082112" cy="35008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89804" y="2118478"/>
            <a:ext cx="33787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60742" y="2752802"/>
            <a:ext cx="4550059" cy="2232249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66260" y="2966196"/>
            <a:ext cx="535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Пульт ДУ в комплекте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79977" y="3718159"/>
            <a:ext cx="49628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комплект водонагревателей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SUPREMO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входит  пульт ДУ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663916" y="2752802"/>
            <a:ext cx="0" cy="22322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63355"/>
            <a:ext cx="936104" cy="936104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344083" y="255764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1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" y="-31175"/>
            <a:ext cx="12247422" cy="688917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19817" y="996833"/>
            <a:ext cx="7632848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332859"/>
              </p:ext>
            </p:extLst>
          </p:nvPr>
        </p:nvGraphicFramePr>
        <p:xfrm>
          <a:off x="4170103" y="2959391"/>
          <a:ext cx="6257813" cy="37298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56184"/>
                <a:gridCol w="1152128"/>
                <a:gridCol w="1152128"/>
                <a:gridCol w="1152128"/>
                <a:gridCol w="1145245"/>
              </a:tblGrid>
              <a:tr h="377805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RWH-SI30-FS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RWH-SI50-FS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RWH-SI80-FS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RWH-SI100-FS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50302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/1300/700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/1300/700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/1300/700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r>
                        <a:rPr lang="ru-RU" sz="10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/1300/700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10.1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14.2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20.9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22.7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11.4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15.8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23.0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25.2</a:t>
                      </a:r>
                      <a:endParaRPr lang="ru-RU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*43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*2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*43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*2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991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*493*2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190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*493*2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635*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490*300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930*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490*300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1090*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555*335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1285*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555*335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74605" y="1368784"/>
            <a:ext cx="910827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NEW</a:t>
            </a:r>
            <a:endParaRPr lang="ru-RU" sz="28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960096" y="1727068"/>
            <a:ext cx="964011" cy="998604"/>
            <a:chOff x="5897868" y="3080541"/>
            <a:chExt cx="964011" cy="99860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414823" y="3627851"/>
              <a:ext cx="430521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100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8" y="2178212"/>
            <a:ext cx="2949436" cy="3086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8471" y="119832"/>
            <a:ext cx="936104" cy="936104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SUPREMO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785456"/>
            <a:ext cx="940216" cy="9402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264352" y="1720528"/>
            <a:ext cx="1388313" cy="988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2,0/1,3/0,7</a:t>
            </a:r>
            <a:r>
              <a:rPr lang="ru-RU" b="1" dirty="0" smtClean="0"/>
              <a:t> </a:t>
            </a:r>
            <a:r>
              <a:rPr lang="ru-RU" b="1" dirty="0"/>
              <a:t>кВт</a:t>
            </a:r>
          </a:p>
        </p:txBody>
      </p:sp>
    </p:spTree>
    <p:extLst>
      <p:ext uri="{BB962C8B-B14F-4D97-AF65-F5344CB8AC3E}">
        <p14:creationId xmlns:p14="http://schemas.microsoft.com/office/powerpoint/2010/main" val="376543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14504" r="20041" b="17339"/>
          <a:stretch/>
        </p:blipFill>
        <p:spPr>
          <a:xfrm flipH="1">
            <a:off x="0" y="-27384"/>
            <a:ext cx="12192000" cy="6912768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 rot="10800000" flipV="1">
            <a:off x="6096000" y="980728"/>
            <a:ext cx="6096000" cy="5877272"/>
          </a:xfrm>
          <a:custGeom>
            <a:avLst/>
            <a:gdLst>
              <a:gd name="connsiteX0" fmla="*/ 0 w 4328932"/>
              <a:gd name="connsiteY0" fmla="*/ 23149 h 5822066"/>
              <a:gd name="connsiteX1" fmla="*/ 4328932 w 4328932"/>
              <a:gd name="connsiteY1" fmla="*/ 671332 h 5822066"/>
              <a:gd name="connsiteX2" fmla="*/ 2419109 w 4328932"/>
              <a:gd name="connsiteY2" fmla="*/ 5822066 h 5822066"/>
              <a:gd name="connsiteX3" fmla="*/ 11575 w 4328932"/>
              <a:gd name="connsiteY3" fmla="*/ 5822066 h 5822066"/>
              <a:gd name="connsiteX4" fmla="*/ 57873 w 4328932"/>
              <a:gd name="connsiteY4" fmla="*/ 23149 h 5822066"/>
              <a:gd name="connsiteX5" fmla="*/ 92597 w 4328932"/>
              <a:gd name="connsiteY5" fmla="*/ 23149 h 5822066"/>
              <a:gd name="connsiteX6" fmla="*/ 57873 w 4328932"/>
              <a:gd name="connsiteY6" fmla="*/ 0 h 5822066"/>
              <a:gd name="connsiteX7" fmla="*/ 57873 w 4328932"/>
              <a:gd name="connsiteY7" fmla="*/ 0 h 5822066"/>
              <a:gd name="connsiteX8" fmla="*/ 0 w 4328932"/>
              <a:gd name="connsiteY8" fmla="*/ 23149 h 58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932" h="5822066">
                <a:moveTo>
                  <a:pt x="0" y="23149"/>
                </a:moveTo>
                <a:lnTo>
                  <a:pt x="4328932" y="671332"/>
                </a:lnTo>
                <a:lnTo>
                  <a:pt x="2419109" y="5822066"/>
                </a:lnTo>
                <a:lnTo>
                  <a:pt x="11575" y="5822066"/>
                </a:lnTo>
                <a:lnTo>
                  <a:pt x="57873" y="23149"/>
                </a:lnTo>
                <a:lnTo>
                  <a:pt x="92597" y="23149"/>
                </a:lnTo>
                <a:lnTo>
                  <a:pt x="57873" y="0"/>
                </a:lnTo>
                <a:lnTo>
                  <a:pt x="57873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943030" y="1782620"/>
            <a:ext cx="6361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КОМПАКТНЫЙ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РАЗМЕР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64250" y="2761099"/>
            <a:ext cx="52842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ВНУШИТЕЛЬНЫЕ</a:t>
            </a: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ХАРАКТЕРИСТИКИ!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562812"/>
            <a:ext cx="3320767" cy="3336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9496" y="336589"/>
            <a:ext cx="5695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Мини-накопительные водонагреватели</a:t>
            </a:r>
          </a:p>
        </p:txBody>
      </p:sp>
      <p:sp>
        <p:nvSpPr>
          <p:cNvPr id="10" name="Прямоугольный треугольник 9"/>
          <p:cNvSpPr/>
          <p:nvPr/>
        </p:nvSpPr>
        <p:spPr>
          <a:xfrm rot="5400000">
            <a:off x="-31824" y="10583"/>
            <a:ext cx="1782144" cy="1718496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210"/>
            <a:ext cx="712492" cy="6911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971" y="3345874"/>
            <a:ext cx="1980057" cy="351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5950" y="5864880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ВОДОНАГРЕВАТЕЛИ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РЕЗЕРВУАРОМ ИЗ НЕРЖАВЕЮЩЕЙ СТАЛИ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91944" y="325105"/>
            <a:ext cx="4751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DIAMANTE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08368" y="5864879"/>
            <a:ext cx="107433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RWH-DIC30-FS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RWH-DIC50-FS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RWH-DIC80-FS</a:t>
            </a:r>
          </a:p>
          <a:p>
            <a:r>
              <a:rPr lang="en-US" sz="1050" b="1" dirty="0">
                <a:solidFill>
                  <a:schemeClr val="bg1"/>
                </a:solidFill>
              </a:rPr>
              <a:t>RWH-DIC100-FS</a:t>
            </a:r>
            <a:endParaRPr lang="ru-RU" sz="105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\\BP_OLD\designers\_ROYALCLIMA\ВОДОНАГРЕВАТЕЛИ\2017\Для_презы\Diamante_Ino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60" y="1204303"/>
            <a:ext cx="2521647" cy="52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" y="-171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724"/>
            <a:ext cx="12247422" cy="6889175"/>
          </a:xfrm>
          <a:prstGeom prst="rect">
            <a:avLst/>
          </a:prstGeom>
        </p:spPr>
      </p:pic>
      <p:pic>
        <p:nvPicPr>
          <p:cNvPr id="15" name="Picture 2" descr="\\BP_OLD\designers\_ROYALCLIMA\ВОДОНАГРЕВАТЕЛИ\2017\Для_презы\Diamante_In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98649"/>
            <a:ext cx="2521647" cy="52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83632" y="1052736"/>
            <a:ext cx="7632848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116414"/>
              </p:ext>
            </p:extLst>
          </p:nvPr>
        </p:nvGraphicFramePr>
        <p:xfrm>
          <a:off x="4151785" y="2996953"/>
          <a:ext cx="6257813" cy="372988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56184"/>
                <a:gridCol w="1152128"/>
                <a:gridCol w="1152128"/>
                <a:gridCol w="1152128"/>
                <a:gridCol w="1145245"/>
              </a:tblGrid>
              <a:tr h="377805"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RWH-DIC30-FS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RWH-DIC50-FS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RWH-DIC50-FS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RWH-DIC50-FS</a:t>
                      </a:r>
                    </a:p>
                    <a:p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503028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2000/1200/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2000/1200/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2000/1200/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2000/1200/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3,67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18,43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2,98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64133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14,87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20,91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25,31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848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957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1177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х4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93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283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377805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675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960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307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1080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548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х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348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</a:tbl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6594046" y="1849447"/>
            <a:ext cx="964011" cy="998604"/>
            <a:chOff x="5897868" y="3080541"/>
            <a:chExt cx="964011" cy="99860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5897868" y="3090752"/>
              <a:ext cx="447057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30л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414823" y="3080541"/>
              <a:ext cx="447056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50л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897868" y="3627852"/>
              <a:ext cx="430520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80л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414823" y="3627851"/>
              <a:ext cx="430521" cy="451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/>
                <a:t>100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98" y="1815228"/>
            <a:ext cx="991446" cy="9914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6560" y="86933"/>
            <a:ext cx="936104" cy="936104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28167" y="1823156"/>
            <a:ext cx="1388313" cy="988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2,0/1,2/0,8</a:t>
            </a:r>
            <a:r>
              <a:rPr lang="ru-RU" b="1" dirty="0" smtClean="0"/>
              <a:t> </a:t>
            </a:r>
            <a:r>
              <a:rPr lang="ru-RU" b="1" dirty="0"/>
              <a:t>кВт</a:t>
            </a:r>
          </a:p>
        </p:txBody>
      </p:sp>
    </p:spTree>
    <p:extLst>
      <p:ext uri="{BB962C8B-B14F-4D97-AF65-F5344CB8AC3E}">
        <p14:creationId xmlns:p14="http://schemas.microsoft.com/office/powerpoint/2010/main" val="4856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r="5365" b="6794"/>
          <a:stretch/>
        </p:blipFill>
        <p:spPr bwMode="auto">
          <a:xfrm>
            <a:off x="2425578" y="0"/>
            <a:ext cx="9793087" cy="687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Блок-схема: процесс 2"/>
          <p:cNvSpPr/>
          <p:nvPr/>
        </p:nvSpPr>
        <p:spPr>
          <a:xfrm>
            <a:off x="3719737" y="4365104"/>
            <a:ext cx="7200800" cy="1872208"/>
          </a:xfrm>
          <a:prstGeom prst="flowChartProcess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8732897" y="4365103"/>
            <a:ext cx="2187640" cy="1872208"/>
          </a:xfrm>
          <a:prstGeom prst="flowChartProcess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771259" y="4648476"/>
            <a:ext cx="20882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Авторский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 от ведущих итальянских дизайн-бюро  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8262" y="4608711"/>
            <a:ext cx="3598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Белый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дисплей 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 ступени регулировки мощности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-индикация режима мощности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Питания, режима нагрева и включения в сеть</a:t>
            </a:r>
          </a:p>
        </p:txBody>
      </p:sp>
      <p:pic>
        <p:nvPicPr>
          <p:cNvPr id="8" name="Picture 11" descr="Картинки по запросу флаг итал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191" y="5641368"/>
            <a:ext cx="657351" cy="4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-23359" y="997011"/>
            <a:ext cx="4350572" cy="5851170"/>
          </a:xfrm>
          <a:custGeom>
            <a:avLst/>
            <a:gdLst>
              <a:gd name="connsiteX0" fmla="*/ 0 w 4328932"/>
              <a:gd name="connsiteY0" fmla="*/ 23149 h 5822066"/>
              <a:gd name="connsiteX1" fmla="*/ 4328932 w 4328932"/>
              <a:gd name="connsiteY1" fmla="*/ 671332 h 5822066"/>
              <a:gd name="connsiteX2" fmla="*/ 2419109 w 4328932"/>
              <a:gd name="connsiteY2" fmla="*/ 5822066 h 5822066"/>
              <a:gd name="connsiteX3" fmla="*/ 11575 w 4328932"/>
              <a:gd name="connsiteY3" fmla="*/ 5822066 h 5822066"/>
              <a:gd name="connsiteX4" fmla="*/ 57873 w 4328932"/>
              <a:gd name="connsiteY4" fmla="*/ 23149 h 5822066"/>
              <a:gd name="connsiteX5" fmla="*/ 92597 w 4328932"/>
              <a:gd name="connsiteY5" fmla="*/ 23149 h 5822066"/>
              <a:gd name="connsiteX6" fmla="*/ 57873 w 4328932"/>
              <a:gd name="connsiteY6" fmla="*/ 0 h 5822066"/>
              <a:gd name="connsiteX7" fmla="*/ 57873 w 4328932"/>
              <a:gd name="connsiteY7" fmla="*/ 0 h 5822066"/>
              <a:gd name="connsiteX8" fmla="*/ 0 w 4328932"/>
              <a:gd name="connsiteY8" fmla="*/ 23149 h 58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932" h="5822066">
                <a:moveTo>
                  <a:pt x="0" y="23149"/>
                </a:moveTo>
                <a:lnTo>
                  <a:pt x="4328932" y="671332"/>
                </a:lnTo>
                <a:lnTo>
                  <a:pt x="2419109" y="5822066"/>
                </a:lnTo>
                <a:lnTo>
                  <a:pt x="11575" y="5822066"/>
                </a:lnTo>
                <a:lnTo>
                  <a:pt x="57873" y="23149"/>
                </a:lnTo>
                <a:lnTo>
                  <a:pt x="92597" y="23149"/>
                </a:lnTo>
                <a:lnTo>
                  <a:pt x="57873" y="0"/>
                </a:lnTo>
                <a:lnTo>
                  <a:pt x="57873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ый треугольник 9"/>
          <p:cNvSpPr/>
          <p:nvPr/>
        </p:nvSpPr>
        <p:spPr>
          <a:xfrm rot="10800000">
            <a:off x="10069386" y="-1"/>
            <a:ext cx="2149279" cy="207251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136" y="121027"/>
            <a:ext cx="825268" cy="80051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0658" y="1618941"/>
            <a:ext cx="33492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Эксклюзивная панель управления </a:t>
            </a:r>
            <a:r>
              <a:rPr lang="en-US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Black Diamond c LED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-дисплеем</a:t>
            </a:r>
          </a:p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трехступенчатой регулировкой мощности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9" y="3976170"/>
            <a:ext cx="4392488" cy="27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b="7268"/>
          <a:stretch/>
        </p:blipFill>
        <p:spPr>
          <a:xfrm>
            <a:off x="-26674" y="607151"/>
            <a:ext cx="5650817" cy="6273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75"/>
            <a:ext cx="12247422" cy="6889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6338" y="2451985"/>
            <a:ext cx="4171852" cy="414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Goliath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1,2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mm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Эксклюзивная панель </a:t>
            </a:r>
            <a:r>
              <a:rPr lang="ru-RU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Black</a:t>
            </a:r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Diamond</a:t>
            </a:r>
            <a:r>
              <a:rPr lang="ru-RU" sz="13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— авторский дизайн ведущих дизайн-бюро Европы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2-х ступенчатый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  ROYAL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гарантируют равномерный нагрев воды и оптимальное энергопотребление </a:t>
            </a:r>
          </a:p>
          <a:p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Завальцованные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крышки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Металический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корпус и </a:t>
            </a:r>
            <a:r>
              <a:rPr lang="ru-RU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завальцованные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крышки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672064" y="1711307"/>
            <a:ext cx="3600400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69" y="2564107"/>
            <a:ext cx="903505" cy="903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85" y="4652295"/>
            <a:ext cx="939889" cy="939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797" y="3590053"/>
            <a:ext cx="935576" cy="9355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85" y="5684880"/>
            <a:ext cx="939889" cy="939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139099"/>
            <a:ext cx="936104" cy="936104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76"/>
            <a:ext cx="12247422" cy="6889175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879976" y="1128624"/>
            <a:ext cx="4536504" cy="50017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7928" y="1716041"/>
            <a:ext cx="5075072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Надежная защита от </a:t>
            </a:r>
            <a:r>
              <a:rPr lang="ru-RU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Пенополиуретановый </a:t>
            </a:r>
            <a:r>
              <a:rPr lang="ru-RU" sz="1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равномерно без пустот распределен между корпусом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внутренним баком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безопасной эксплуатации </a:t>
            </a:r>
            <a:r>
              <a:rPr lang="ru-RU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</a:t>
            </a:r>
            <a:b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протечек, перегрева. </a:t>
            </a:r>
            <a:b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Высокий класс </a:t>
            </a:r>
            <a:r>
              <a:rPr lang="ru-RU" sz="1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влагозащиты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IPX4,</a:t>
            </a:r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УЗО в комплекте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режима мощности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зависимости от предпочтений пользователя — мягкий, средний и интенсивный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 режим </a:t>
            </a:r>
            <a:r>
              <a:rPr lang="ru-RU" sz="13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iLike</a:t>
            </a:r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установки наиболее комфортной температуры нагрева воды (55 градусов)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соблюдением оптимальных параметров по энергопотреблению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LED-дисплей</a:t>
            </a:r>
            <a:r>
              <a:rPr lang="ru-RU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контроля над уровнем нагрева воды. Белое свечение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Жемчужное эмалевое покрытие бака</a:t>
            </a:r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устойчивое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царапинам и ржавчине. </a:t>
            </a:r>
            <a:endParaRPr lang="ru-RU" sz="13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 descr="\\BP_OLD\designers\_ROYALCLIMA\ВОДОНАГРЕВАТЕЛИ\2017\Для_презы\Diamante_Ino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1325673"/>
            <a:ext cx="2521647" cy="52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768408" y="6356351"/>
            <a:ext cx="72008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44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18" y="1772816"/>
            <a:ext cx="811680" cy="8116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40" y="2780928"/>
            <a:ext cx="846555" cy="8465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39" y="3861048"/>
            <a:ext cx="862422" cy="8624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31" y="5843321"/>
            <a:ext cx="826039" cy="826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86933"/>
            <a:ext cx="936104" cy="936104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Плоские накопительные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DIAMANTE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Inox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497683" y="4941168"/>
            <a:ext cx="895933" cy="720080"/>
          </a:xfrm>
          <a:prstGeom prst="rect">
            <a:avLst/>
          </a:prstGeom>
          <a:solidFill>
            <a:srgbClr val="67398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 </a:t>
            </a:r>
            <a:r>
              <a:rPr lang="en-US" b="1" dirty="0" smtClean="0"/>
              <a:t>LED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22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6200000" flipH="1">
            <a:off x="3721168" y="-964920"/>
            <a:ext cx="4893680" cy="9793088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935761" y="332656"/>
            <a:ext cx="6192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ROYAL Clima </a:t>
            </a:r>
            <a:r>
              <a:rPr lang="ru-RU" altLang="ru-RU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 России</a:t>
            </a:r>
            <a:endParaRPr lang="ru-RU" altLang="ru-RU" sz="2000" b="1" dirty="0">
              <a:latin typeface="Arial" pitchFamily="34" charset="0"/>
            </a:endParaRPr>
          </a:p>
        </p:txBody>
      </p:sp>
      <p:sp>
        <p:nvSpPr>
          <p:cNvPr id="12292" name="Прямоугольник 2"/>
          <p:cNvSpPr>
            <a:spLocks noChangeArrowheads="1"/>
          </p:cNvSpPr>
          <p:nvPr/>
        </p:nvSpPr>
        <p:spPr bwMode="auto">
          <a:xfrm>
            <a:off x="2203146" y="3591329"/>
            <a:ext cx="777292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Продается в России с </a:t>
            </a:r>
            <a:r>
              <a:rPr lang="ru-RU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2004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года!</a:t>
            </a:r>
          </a:p>
          <a:p>
            <a:pPr algn="ctr"/>
            <a:endParaRPr lang="ru-RU" sz="7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Более </a:t>
            </a:r>
            <a:r>
              <a:rPr lang="ru-RU" sz="2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0,5 млн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проданных приборов!</a:t>
            </a:r>
          </a:p>
        </p:txBody>
      </p:sp>
      <p:pic>
        <p:nvPicPr>
          <p:cNvPr id="20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3553" y="6378464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64659"/>
            <a:ext cx="936104" cy="936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603" y="1748523"/>
            <a:ext cx="4273769" cy="1463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7568" y="5054298"/>
            <a:ext cx="7768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лет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успешного развития на российском рынке климатическое оборудование </a:t>
            </a:r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Clima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завоевало доверие более полумиллиона потребителей и стало великолепным образцом качества и дизайна.</a:t>
            </a:r>
          </a:p>
        </p:txBody>
      </p:sp>
      <p:pic>
        <p:nvPicPr>
          <p:cNvPr id="12" name="Picture 3" descr="\\bcs.local\bport\Маркетинг_и_реклама\Reklama\Logos\RC_logo_new\LOGO_29_08_vert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3" y="1748523"/>
            <a:ext cx="1518325" cy="147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 rot="2616738">
            <a:off x="2842178" y="1911831"/>
            <a:ext cx="3917995" cy="389553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6335" y="6378464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2604" y="86535"/>
            <a:ext cx="936104" cy="936104"/>
          </a:xfrm>
          <a:prstGeom prst="rect">
            <a:avLst/>
          </a:prstGeom>
        </p:spPr>
      </p:pic>
      <p:pic>
        <p:nvPicPr>
          <p:cNvPr id="4106" name="Picture 3" descr="\\bcs.local\bport\Маркетинг_и_реклама\Reklama\Logos\RC_logo_new\LOGO_29_08_ver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24" y="2446723"/>
            <a:ext cx="1902787" cy="18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 rot="2616738">
            <a:off x="6279559" y="1765187"/>
            <a:ext cx="1398902" cy="13908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 rot="2616738">
            <a:off x="5230442" y="2871837"/>
            <a:ext cx="1398902" cy="13908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 rot="2616738">
            <a:off x="6332653" y="3938561"/>
            <a:ext cx="1398902" cy="13908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 rot="2616738">
            <a:off x="7429586" y="5011609"/>
            <a:ext cx="1398902" cy="13908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2616738">
            <a:off x="7318770" y="658537"/>
            <a:ext cx="1398902" cy="1390883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616738">
            <a:off x="6576970" y="1951776"/>
            <a:ext cx="1398902" cy="1390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2616738">
            <a:off x="5527853" y="3058426"/>
            <a:ext cx="1398902" cy="1390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 rot="2616738">
            <a:off x="6630064" y="4125150"/>
            <a:ext cx="1398902" cy="1390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 rot="2616738">
            <a:off x="7726997" y="5198198"/>
            <a:ext cx="1398902" cy="1390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2616738">
            <a:off x="7616181" y="845126"/>
            <a:ext cx="1398902" cy="13908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 rot="2616738">
            <a:off x="6611445" y="1771674"/>
            <a:ext cx="1398902" cy="13908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616738">
            <a:off x="5562328" y="2878324"/>
            <a:ext cx="1398902" cy="13908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2616738">
            <a:off x="6664539" y="3945048"/>
            <a:ext cx="1398902" cy="13908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 rot="2616738">
            <a:off x="7761472" y="5018096"/>
            <a:ext cx="1398902" cy="13908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 rot="2616738">
            <a:off x="7650656" y="665024"/>
            <a:ext cx="1398902" cy="13908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2616738">
            <a:off x="6487460" y="1771674"/>
            <a:ext cx="1398902" cy="139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2616738">
            <a:off x="5438343" y="2878324"/>
            <a:ext cx="1398902" cy="139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2616738">
            <a:off x="6540554" y="3945048"/>
            <a:ext cx="1398902" cy="139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2616738">
            <a:off x="7637487" y="5018096"/>
            <a:ext cx="1398902" cy="139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2616738">
            <a:off x="7526671" y="665024"/>
            <a:ext cx="1398902" cy="13908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9" name="Прямоугольник 5"/>
          <p:cNvSpPr>
            <a:spLocks noChangeArrowheads="1"/>
          </p:cNvSpPr>
          <p:nvPr/>
        </p:nvSpPr>
        <p:spPr bwMode="auto">
          <a:xfrm>
            <a:off x="5263669" y="3383757"/>
            <a:ext cx="17684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ИННОВАЦИОННЫЕ </a:t>
            </a:r>
          </a:p>
          <a:p>
            <a:pPr algn="ctr"/>
            <a:r>
              <a:rPr lang="ru-RU" alt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РАЗРАБОТКИ</a:t>
            </a:r>
          </a:p>
        </p:txBody>
      </p:sp>
      <p:sp>
        <p:nvSpPr>
          <p:cNvPr id="33" name="Прямоугольник 5"/>
          <p:cNvSpPr>
            <a:spLocks noChangeArrowheads="1"/>
          </p:cNvSpPr>
          <p:nvPr/>
        </p:nvSpPr>
        <p:spPr bwMode="auto">
          <a:xfrm>
            <a:off x="6507545" y="2274856"/>
            <a:ext cx="13805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ШИРОКИЙ</a:t>
            </a:r>
          </a:p>
          <a:p>
            <a:pPr algn="ctr"/>
            <a:r>
              <a:rPr lang="ru-RU" alt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АССОРТИМЕНТ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6530" y="877344"/>
            <a:ext cx="936104" cy="936104"/>
          </a:xfrm>
          <a:prstGeom prst="rect">
            <a:avLst/>
          </a:prstGeom>
        </p:spPr>
      </p:pic>
      <p:sp>
        <p:nvSpPr>
          <p:cNvPr id="36" name="Прямоугольник 5"/>
          <p:cNvSpPr>
            <a:spLocks noChangeArrowheads="1"/>
          </p:cNvSpPr>
          <p:nvPr/>
        </p:nvSpPr>
        <p:spPr bwMode="auto">
          <a:xfrm>
            <a:off x="6411092" y="4305433"/>
            <a:ext cx="1657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СОТРУДНИЧЕСТВО </a:t>
            </a:r>
          </a:p>
          <a:p>
            <a:pPr algn="ctr"/>
            <a:r>
              <a:rPr lang="ru-RU" alt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ВЕДУЩИМИ</a:t>
            </a:r>
          </a:p>
          <a:p>
            <a:pPr algn="ctr"/>
            <a:r>
              <a:rPr lang="ru-RU" alt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КОМПАНИЯМИ</a:t>
            </a:r>
          </a:p>
          <a:p>
            <a:pPr algn="ctr"/>
            <a:r>
              <a:rPr lang="ru-RU" alt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ПРОИЗВОДИТЕЛЯМИ </a:t>
            </a:r>
          </a:p>
        </p:txBody>
      </p:sp>
      <p:sp>
        <p:nvSpPr>
          <p:cNvPr id="37" name="Прямоугольник 7"/>
          <p:cNvSpPr>
            <a:spLocks noChangeArrowheads="1"/>
          </p:cNvSpPr>
          <p:nvPr/>
        </p:nvSpPr>
        <p:spPr bwMode="auto">
          <a:xfrm>
            <a:off x="7605808" y="5502157"/>
            <a:ext cx="14622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ИТАЛЬЯНСКИЙ </a:t>
            </a:r>
          </a:p>
          <a:p>
            <a:pPr algn="ctr"/>
            <a:r>
              <a:rPr lang="ru-RU" alt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011151" y="2558410"/>
            <a:ext cx="4914147" cy="23267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Итальянская компания  Clima Technologi, srl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фокусируется на  новейших разработках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 области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систем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кондиционирования</a:t>
            </a:r>
            <a:r>
              <a:rPr lang="ru-RU" altLang="ru-RU" sz="8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всех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типов,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вентиляции,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увлажнения</a:t>
            </a:r>
            <a:r>
              <a:rPr lang="ru-RU" alt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осушения и  обогрева.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Благодаря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передовым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инженерным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решениям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строгой многоступенчатой  системе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контроля  качества  создается оборудо-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вание,  которое  полностью  соответствует </a:t>
            </a:r>
          </a:p>
          <a:p>
            <a:pPr>
              <a:lnSpc>
                <a:spcPct val="120000"/>
              </a:lnSpc>
            </a:pP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международным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стандартам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</a:t>
            </a:r>
            <a:r>
              <a:rPr lang="ru-RU" altLang="ru-RU" sz="7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alt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максимально привлекательным ценам. </a:t>
            </a:r>
          </a:p>
        </p:txBody>
      </p:sp>
      <p:sp>
        <p:nvSpPr>
          <p:cNvPr id="69" name="TextBox 5"/>
          <p:cNvSpPr txBox="1">
            <a:spLocks noChangeArrowheads="1"/>
          </p:cNvSpPr>
          <p:nvPr/>
        </p:nvSpPr>
        <p:spPr bwMode="auto">
          <a:xfrm>
            <a:off x="3935759" y="324236"/>
            <a:ext cx="6192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Философия бренда</a:t>
            </a:r>
            <a:endParaRPr lang="ru-RU" altLang="ru-RU" sz="20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TextBox 8"/>
          <p:cNvSpPr txBox="1">
            <a:spLocks noChangeArrowheads="1"/>
          </p:cNvSpPr>
          <p:nvPr/>
        </p:nvSpPr>
        <p:spPr bwMode="auto">
          <a:xfrm>
            <a:off x="3855814" y="294473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b="1" dirty="0"/>
              <a:t>Поддержка продаж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4538" y="237500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лет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потребители имеют возможность создавать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комфорт в своих домах, квартирах, офисах, любых пространствах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помощью профессиональной климатической техники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Clima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52531" y="558924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– 7 марта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ROYAL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выставке </a:t>
            </a:r>
            <a:r>
              <a:rPr lang="ru-RU" sz="14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МИР КЛИМАТА 2019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ЭКСПОЦЕНТРЕ в павильоне 2, зал №1, на большом ярком </a:t>
            </a:r>
            <a:r>
              <a:rPr lang="ru-RU" sz="1400" dirty="0">
                <a:solidFill>
                  <a:srgbClr val="0033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стенде 2А3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представит новинки 2019 года.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3" r="1184"/>
          <a:stretch/>
        </p:blipFill>
        <p:spPr bwMode="auto">
          <a:xfrm>
            <a:off x="1512340" y="3312604"/>
            <a:ext cx="9155660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8568" y="121758"/>
            <a:ext cx="739527" cy="7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0947" y="1638655"/>
            <a:ext cx="5681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году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Clima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отмечает юбилей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5559" y="170684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стремимся сделать партнерские отношения взаимовыгодными, понятными и удобными, потому в 2019 году ROYAL Clima подготовил специальные мероприятия и предложения для новых и действующих партнеров: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5952" y="3024625"/>
            <a:ext cx="236788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АКЦИИ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И ПРОМО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5952" y="3912075"/>
            <a:ext cx="236788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ВЫЕЗДНЫЕ МЕРОПРИЯТИЯ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8168" y="3912075"/>
            <a:ext cx="237626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СЕМИНАРЫ </a:t>
            </a:r>
          </a:p>
          <a:p>
            <a:r>
              <a:rPr lang="ru-RU" dirty="0"/>
              <a:t>И ВЕБИНАРЫ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1864" y="3912075"/>
            <a:ext cx="244827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ЛУЧШИЕ </a:t>
            </a:r>
          </a:p>
          <a:p>
            <a:r>
              <a:rPr lang="ru-RU" dirty="0"/>
              <a:t>ЦЕНЫ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1864" y="3024625"/>
            <a:ext cx="2448272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СПЕЦИАЛЬНЫЕ УСЛОВИЯ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8168" y="3012843"/>
            <a:ext cx="237626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ТЕСТ-ДРАЙВЫ </a:t>
            </a:r>
          </a:p>
          <a:p>
            <a:r>
              <a:rPr lang="ru-RU" dirty="0"/>
              <a:t>ОБОРУДОВАНИЯ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5952" y="4806718"/>
            <a:ext cx="3736032" cy="70920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МАСШТАБНАЯ  РЕКЛАМНАЯ  КАМПАНИЯ  В  ИНТЕРНЕТЕ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76020" y="5889115"/>
            <a:ext cx="3703823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СУВЕНИРНАЯ ПРОДУКЦИЯ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7568" y="5745450"/>
            <a:ext cx="37444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НОВЫЕ  РЕКЛАМНЫЕ МАТЕРИАЛЫ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6020" y="4807375"/>
            <a:ext cx="370382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>
            <a:defPPr>
              <a:defRPr lang="ru-RU"/>
            </a:defPPr>
            <a:lvl1pPr algn="ctr">
              <a:defRPr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СОВМЕСТНЫЕ </a:t>
            </a:r>
          </a:p>
          <a:p>
            <a:r>
              <a:rPr lang="ru-RU" dirty="0"/>
              <a:t>РЕКЛАМНЫЕ ПРОЕКТЫ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855814" y="294473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b="1" dirty="0"/>
              <a:t>Поддержка продаж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8568" y="188640"/>
            <a:ext cx="739527" cy="7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5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34397" y="5445224"/>
            <a:ext cx="1537267" cy="1390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48190" y="1302111"/>
            <a:ext cx="9116362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ROYAL PROMO</a:t>
            </a:r>
          </a:p>
          <a:p>
            <a:r>
              <a:rPr lang="ru-RU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Компенсация до 75% затрат на рекламу </a:t>
            </a:r>
            <a:r>
              <a:rPr lang="en-US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ROYAL </a:t>
            </a:r>
            <a:r>
              <a:rPr lang="en-US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Clima</a:t>
            </a:r>
            <a:r>
              <a:rPr lang="ru-RU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 </a:t>
            </a:r>
            <a:r>
              <a:rPr lang="ru-RU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в 2019 году</a:t>
            </a:r>
            <a:r>
              <a:rPr lang="en-US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</a:t>
            </a:r>
            <a:endParaRPr lang="ru-RU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Рекламные материалы, промо стойки, сувенирная продукция </a:t>
            </a:r>
          </a:p>
          <a:p>
            <a:endParaRPr lang="en-US" sz="1050" b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19" y="2411571"/>
            <a:ext cx="1395581" cy="195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02" y="2383003"/>
            <a:ext cx="1383817" cy="195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8" y="4509120"/>
            <a:ext cx="1471487" cy="208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070842"/>
            <a:ext cx="2101720" cy="462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18" y="4509120"/>
            <a:ext cx="1657436" cy="14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855814" y="294473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b="1" dirty="0"/>
              <a:t>Поддержка продаж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0968" y="341040"/>
            <a:ext cx="739527" cy="7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" y="-1604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3506" y="583783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НЕРЖАВЕЮЩИМ РЕЗЕРВУАРОМ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85026" y="297881"/>
            <a:ext cx="3256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TinoSS</a:t>
            </a:r>
            <a:endParaRPr lang="ru-RU" sz="2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30" y="885568"/>
            <a:ext cx="2895824" cy="5136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991" y="1149803"/>
            <a:ext cx="2600275" cy="450948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797" y="297881"/>
            <a:ext cx="9620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2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534397" y="5445224"/>
            <a:ext cx="827584" cy="1390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86413" y="1300953"/>
            <a:ext cx="7131571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ROYAL PROMO</a:t>
            </a:r>
          </a:p>
          <a:p>
            <a:r>
              <a:rPr lang="ru-RU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Компенсация до 75% затрат на рекламу </a:t>
            </a:r>
            <a:r>
              <a:rPr lang="en-US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ROYAL </a:t>
            </a:r>
            <a:r>
              <a:rPr lang="en-US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Clima</a:t>
            </a:r>
            <a:r>
              <a:rPr lang="ru-RU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 </a:t>
            </a:r>
            <a:r>
              <a:rPr lang="ru-RU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в 2019 году</a:t>
            </a:r>
            <a:r>
              <a:rPr lang="en-US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</a:t>
            </a:r>
            <a:endParaRPr lang="ru-RU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Совместные маркетинговые активности</a:t>
            </a:r>
          </a:p>
          <a:p>
            <a:endParaRPr lang="en-US" sz="1050" b="1" dirty="0">
              <a:solidFill>
                <a:srgbClr val="FF00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08568" y="163180"/>
            <a:ext cx="739527" cy="7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0"/>
          <p:cNvSpPr txBox="1"/>
          <p:nvPr/>
        </p:nvSpPr>
        <p:spPr>
          <a:xfrm>
            <a:off x="1862670" y="2379554"/>
            <a:ext cx="4847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rgbClr val="00CC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Наружная реклама, на общественном и грузовом транспорте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баннеры, 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реклама на общественном транспорте, 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реклама на грузовом транспорте</a:t>
            </a:r>
          </a:p>
          <a:p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6274" y="3167884"/>
            <a:ext cx="7679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rgbClr val="00CC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Конференции и семинары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семинары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конференции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индивидуальные обучения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77150" y="3905268"/>
            <a:ext cx="5871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rgbClr val="00CC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Реклама в интернете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Баннеры на популярных сайтах 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Контекстная и третированная реклама</a:t>
            </a:r>
          </a:p>
          <a:p>
            <a:pPr>
              <a:buClr>
                <a:srgbClr val="009999"/>
              </a:buClr>
              <a:buSzPct val="130000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Реклама и продвижение в социальных сетях</a:t>
            </a:r>
          </a:p>
        </p:txBody>
      </p:sp>
      <p:pic>
        <p:nvPicPr>
          <p:cNvPr id="17" name="Рисунок 16" descr="image00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1521" y="2610391"/>
            <a:ext cx="2660117" cy="1114986"/>
          </a:xfrm>
          <a:prstGeom prst="rect">
            <a:avLst/>
          </a:prstGeom>
          <a:ln w="28575">
            <a:solidFill>
              <a:schemeClr val="bg1"/>
            </a:solidFill>
          </a:ln>
          <a:effectLst/>
          <a:extLst/>
        </p:spPr>
      </p:pic>
      <p:pic>
        <p:nvPicPr>
          <p:cNvPr id="20" name="Picture 6" descr="http://breez.ru/images/news/7503980949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7250395" y="4931114"/>
            <a:ext cx="2664296" cy="1827851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785" y="4919829"/>
            <a:ext cx="1726138" cy="182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274" y="4968934"/>
            <a:ext cx="3458027" cy="177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2944" y="2055753"/>
            <a:ext cx="2717268" cy="485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9538" y="3748767"/>
            <a:ext cx="2799203" cy="1083312"/>
          </a:xfrm>
          <a:prstGeom prst="rect">
            <a:avLst/>
          </a:prstGeom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3855814" y="294473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b="1" dirty="0"/>
              <a:t>Поддержка продаж</a:t>
            </a:r>
          </a:p>
        </p:txBody>
      </p:sp>
    </p:spTree>
    <p:extLst>
      <p:ext uri="{BB962C8B-B14F-4D97-AF65-F5344CB8AC3E}">
        <p14:creationId xmlns:p14="http://schemas.microsoft.com/office/powerpoint/2010/main" val="211841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7346194" flipH="1">
            <a:off x="2911738" y="1481541"/>
            <a:ext cx="4234573" cy="5056153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15559" y="2060849"/>
            <a:ext cx="2900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SPECHIAL DAY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Специальный день оборудования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Clima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во время 5-ти дневной конференции в Турции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018" y1="4833" x2="48925" y2="16729"/>
                        <a14:foregroundMark x1="2867" y1="1301" x2="49462" y2="1301"/>
                        <a14:foregroundMark x1="57706" y1="4089" x2="98208" y2="22305"/>
                        <a14:foregroundMark x1="54480" y1="1673" x2="99283" y2="558"/>
                        <a14:foregroundMark x1="53943" y1="5576" x2="87634" y2="24349"/>
                        <a14:foregroundMark x1="56093" y1="19703" x2="79032" y2="24164"/>
                        <a14:foregroundMark x1="37814" y1="28625" x2="49821" y2="42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1596419"/>
            <a:ext cx="5436096" cy="524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35438" y="4437113"/>
            <a:ext cx="4032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VIP TOUR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Поощрительная поездка                           для лучших партнеров                                      по итогам сезона 2019 года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68409" y="174154"/>
            <a:ext cx="739527" cy="7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55814" y="294473"/>
            <a:ext cx="51845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altLang="ru-RU" sz="2000" b="1" dirty="0"/>
              <a:t>Поддержка продаж</a:t>
            </a:r>
          </a:p>
        </p:txBody>
      </p:sp>
    </p:spTree>
    <p:extLst>
      <p:ext uri="{BB962C8B-B14F-4D97-AF65-F5344CB8AC3E}">
        <p14:creationId xmlns:p14="http://schemas.microsoft.com/office/powerpoint/2010/main" val="155580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guaranteed high qualit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327639"/>
            <a:ext cx="4824536" cy="482453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95400" y="5589589"/>
            <a:ext cx="507682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МЕНЕДЖМЕНТ КАЧЕСТВА</a:t>
            </a:r>
          </a:p>
          <a:p>
            <a:r>
              <a:rPr lang="en-US" altLang="ru-RU" sz="2400" b="1" dirty="0">
                <a:solidFill>
                  <a:srgbClr val="D50B1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ROYAL Clima </a:t>
            </a:r>
            <a:r>
              <a:rPr lang="ru-RU" altLang="ru-RU" sz="2400" b="1" dirty="0">
                <a:solidFill>
                  <a:srgbClr val="D50B1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2019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16632"/>
            <a:ext cx="869082" cy="8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824889" y="286587"/>
            <a:ext cx="651728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3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Контроль качества продукции</a:t>
            </a:r>
            <a:endParaRPr lang="ru-RU" altLang="ru-RU" sz="2300" b="1" dirty="0">
              <a:latin typeface="Arial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2063553" y="4725144"/>
            <a:ext cx="824547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Качество продукции один из важных параметров для бренда ROYAL Clima.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Вся выпускаемая продукция проходит строгий контроль на предмет качества и соответствия стандартам.</a:t>
            </a:r>
          </a:p>
          <a:p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Инспектора ROYAL Clima внимательно следят за производством продукции непосредственно в ходе сборки, это помогает исключить возникновение брака.</a:t>
            </a:r>
          </a:p>
          <a:p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Вся продукция ROYAL Clima отвечает международным и российским требованиям.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514145" y="1659505"/>
            <a:ext cx="4794883" cy="2925734"/>
            <a:chOff x="4257016" y="3615740"/>
            <a:chExt cx="4794883" cy="292573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267023" y="3627431"/>
              <a:ext cx="4550059" cy="2914043"/>
            </a:xfrm>
            <a:prstGeom prst="rect">
              <a:avLst/>
            </a:prstGeom>
            <a:gradFill flip="none" rotWithShape="1">
              <a:gsLst>
                <a:gs pos="19000">
                  <a:schemeClr val="bg1">
                    <a:lumMod val="95000"/>
                  </a:schemeClr>
                </a:gs>
                <a:gs pos="0">
                  <a:schemeClr val="bg1">
                    <a:lumMod val="91000"/>
                  </a:schemeClr>
                </a:gs>
                <a:gs pos="68000">
                  <a:schemeClr val="bg1"/>
                </a:gs>
              </a:gsLst>
              <a:lin ang="21594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257016" y="3615740"/>
              <a:ext cx="0" cy="290846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92" name="Прямоугольник 2"/>
            <p:cNvSpPr>
              <a:spLocks noChangeArrowheads="1"/>
            </p:cNvSpPr>
            <p:nvPr/>
          </p:nvSpPr>
          <p:spPr bwMode="auto">
            <a:xfrm>
              <a:off x="4479899" y="4881179"/>
              <a:ext cx="45720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400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ROYAL CLIMA QUALITY</a:t>
              </a:r>
              <a:r>
                <a:rPr lang="ru-RU" sz="2400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2400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MANAGEMENT SYSTEM</a:t>
              </a:r>
              <a:endParaRPr lang="ru-RU" sz="24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r>
                <a:rPr lang="ru-RU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СИСТЕМА УПРАВЛЕНИЯ КАЧЕСТВОМ </a:t>
              </a:r>
              <a:r>
                <a:rPr lang="en-US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RQMS</a:t>
              </a:r>
              <a:r>
                <a:rPr lang="ru-RU" b="1" dirty="0">
                  <a:solidFill>
                    <a:srgbClr val="7030A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3556" y="1768369"/>
            <a:ext cx="1091248" cy="105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\\bcs.local\bport\Маркетинг_и_реклама\Маркетинг_и_реклама_Privat\МАРКЕТИНГ\ТЕХНИКА\Увлажнители_очистители\Внагреватели\RWH-V50-RE\RWH-V50-RE (7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671196"/>
            <a:ext cx="12961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bcs.local\bport\Маркетинг_и_реклама\Маркетинг_и_реклама_Privat\МАРКЕТИНГ\ТЕХНИКА\Увлажнители_очистители\Внагреватели\RWH-V50-RE\RWH-V50-RE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58" y="1672989"/>
            <a:ext cx="1956413" cy="26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8410" y="6333840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7218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719737" y="2847570"/>
            <a:ext cx="6848739" cy="2880750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7857" y="5473717"/>
            <a:ext cx="2441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Старший инспектор</a:t>
            </a:r>
          </a:p>
          <a:p>
            <a:pPr algn="ctr"/>
            <a:r>
              <a:rPr lang="ru-RU" sz="1500" dirty="0">
                <a:solidFill>
                  <a:srgbClr val="59595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Дмитрий Трухин</a:t>
            </a:r>
          </a:p>
        </p:txBody>
      </p: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2711624" y="2261305"/>
            <a:ext cx="7200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500" b="1" dirty="0">
                <a:solidFill>
                  <a:srgbClr val="7030A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Инженерно-инспекционная группа</a:t>
            </a:r>
          </a:p>
        </p:txBody>
      </p:sp>
      <p:pic>
        <p:nvPicPr>
          <p:cNvPr id="20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8410" y="6333840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9304" y="1467050"/>
            <a:ext cx="761312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 оборудование 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ROYAL Clima</a:t>
            </a:r>
            <a:r>
              <a:rPr lang="ru-RU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 поставляемое в Россию проверяется группой русских инженеров, инспектирующих все заводы и производство на соответствие международным и российским стандартам качества</a:t>
            </a: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1500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3719737" y="286587"/>
            <a:ext cx="662243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3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Контроль качества продукции</a:t>
            </a:r>
            <a:endParaRPr lang="ru-RU" altLang="ru-RU" sz="2300" b="1" dirty="0">
              <a:latin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7218" y="116632"/>
            <a:ext cx="936104" cy="93610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06570" y="2995283"/>
            <a:ext cx="647507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«</a:t>
            </a:r>
            <a:r>
              <a:rPr lang="ru-RU" i="1" dirty="0"/>
              <a:t>Наши инженеры предъявляют и самостоятельно контролируют одинаковые жесткие требования к качеству оборудования </a:t>
            </a:r>
            <a:r>
              <a:rPr lang="en-US" i="1" dirty="0"/>
              <a:t>ROYAL </a:t>
            </a:r>
            <a:r>
              <a:rPr lang="en-US" i="1" dirty="0" err="1"/>
              <a:t>Clima</a:t>
            </a:r>
            <a:r>
              <a:rPr lang="ru-RU" i="1" dirty="0"/>
              <a:t>,</a:t>
            </a:r>
            <a:r>
              <a:rPr lang="en-US" i="1" dirty="0"/>
              <a:t> </a:t>
            </a:r>
            <a:r>
              <a:rPr lang="ru-RU" i="1" dirty="0"/>
              <a:t>производимого для российского рынка.</a:t>
            </a:r>
          </a:p>
          <a:p>
            <a:r>
              <a:rPr lang="ru-RU" i="1" dirty="0"/>
              <a:t>Сотрудничая с ведущими производственными площадками Китая мы имеем согласованные со всеми </a:t>
            </a:r>
            <a:r>
              <a:rPr lang="ru-RU" sz="1600" i="1" dirty="0"/>
              <a:t>«</a:t>
            </a:r>
            <a:r>
              <a:rPr lang="ru-RU" i="1" dirty="0"/>
              <a:t>Единые Стандарты Качества</a:t>
            </a:r>
            <a:r>
              <a:rPr lang="ru-RU" sz="1600" i="1" dirty="0"/>
              <a:t>»</a:t>
            </a:r>
            <a:r>
              <a:rPr lang="ru-RU" i="1" dirty="0"/>
              <a:t>, которые строже внутренних требований собственных ОТК заводов</a:t>
            </a:r>
            <a:r>
              <a:rPr lang="ru-RU" sz="2000" b="1" i="1" dirty="0"/>
              <a:t>»</a:t>
            </a:r>
            <a:r>
              <a:rPr lang="ru-RU" i="1" dirty="0"/>
              <a:t>.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533" y="2714248"/>
            <a:ext cx="2006063" cy="27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https://www.a2-u.com/wp-content/uploads/2016/05/distribution-pe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1744" y="1397769"/>
            <a:ext cx="776054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7368" y="6021288"/>
            <a:ext cx="550969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ЭКСКЛЮЗИВНАЯ ДИСТРИБУЦИЯ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38612" y="1501933"/>
            <a:ext cx="5229388" cy="4666952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995" name="Прямоугольник 11"/>
          <p:cNvSpPr>
            <a:spLocks noChangeArrowheads="1"/>
          </p:cNvSpPr>
          <p:nvPr/>
        </p:nvSpPr>
        <p:spPr bwMode="auto">
          <a:xfrm>
            <a:off x="5523968" y="1603602"/>
            <a:ext cx="4460465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Оборудование </a:t>
            </a:r>
            <a:r>
              <a:rPr lang="en-US" sz="11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ROYAL Clima </a:t>
            </a: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эксклюзивно дистрибьютируется в странах Единого Таможенного Союза компанией «Бриз-Климатические системы».</a:t>
            </a:r>
          </a:p>
          <a:p>
            <a:pPr>
              <a:lnSpc>
                <a:spcPct val="120000"/>
              </a:lnSpc>
              <a:buNone/>
            </a:pPr>
            <a:endParaRPr lang="ru-RU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Компания «Бриз Климатические системы» </a:t>
            </a:r>
            <a:r>
              <a:rPr lang="en-US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это</a:t>
            </a:r>
            <a:r>
              <a:rPr lang="en-US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компания ориентированная на работу с профессионалами климатического рынка, компания с 25</a:t>
            </a:r>
            <a:r>
              <a:rPr lang="en-US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ru-RU" sz="1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ти</a:t>
            </a: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летней историей, ТОП-3 российского рынка по поставкам систем кондиционирования</a:t>
            </a:r>
            <a:r>
              <a:rPr lang="en-US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Это гарантирует стабильность, взвешенную и обдуманную дистрибьюторскую политику, высокий уровень заработка для партнеров.</a:t>
            </a:r>
          </a:p>
          <a:p>
            <a:pPr>
              <a:lnSpc>
                <a:spcPct val="120000"/>
              </a:lnSpc>
              <a:buNone/>
            </a:pPr>
            <a:endParaRPr lang="ru-RU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Разработчиком и оператором бренда  является компания </a:t>
            </a:r>
            <a:r>
              <a:rPr lang="en-US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Clima Technologi, srl.</a:t>
            </a: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 Вся продукция производится при непосредственном участии и полном контроле данной компании.</a:t>
            </a:r>
          </a:p>
          <a:p>
            <a:pPr>
              <a:lnSpc>
                <a:spcPct val="120000"/>
              </a:lnSpc>
              <a:buNone/>
            </a:pPr>
            <a:endParaRPr lang="ru-RU" sz="11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1100" dirty="0">
                <a:latin typeface="Verdana" pitchFamily="34" charset="0"/>
                <a:ea typeface="Verdana" pitchFamily="34" charset="0"/>
                <a:cs typeface="Verdana" pitchFamily="34" charset="0"/>
              </a:rPr>
              <a:t>Это гарантирует всегда актуальные разработки в области дизайна и европейские стандарты качества всей  продукции.</a:t>
            </a:r>
          </a:p>
        </p:txBody>
      </p:sp>
      <p:sp>
        <p:nvSpPr>
          <p:cNvPr id="84997" name="TextBox 7"/>
          <p:cNvSpPr txBox="1">
            <a:spLocks noChangeArrowheads="1"/>
          </p:cNvSpPr>
          <p:nvPr/>
        </p:nvSpPr>
        <p:spPr bwMode="auto">
          <a:xfrm>
            <a:off x="3719737" y="287199"/>
            <a:ext cx="662473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3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Эксклюзивная дистрибуция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438612" y="1481307"/>
            <a:ext cx="0" cy="466695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520" y="6351749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552" y="1501933"/>
            <a:ext cx="3246433" cy="46372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9960" y="422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91544" y="4339555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03512" y="4095074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3974" y="1595018"/>
            <a:ext cx="87849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инструменты, чем мы лучше: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79576" y="2492897"/>
            <a:ext cx="806489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Классические и эксклюзивные решения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Эксклюзивный дизайн панелей управления, наличие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LED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дисплея даже у «самой экономичной серии»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Наличие всех необходимых опций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Широкий модельный ряд от круглых до плоских баков, от эмали до нержавейки.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Расширенная гарантия на бак и электрические компоненты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Полная проверка продукции на заводе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Отличное оформление блоков и упаковки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Отличная рекламная поддержка: генеральные каталоги, листовки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Обновление фирменного стиля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Единый выдержанный стиль оформления всего модельного ряда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Дополнительные продукты под этим же брендом, в других сегментах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5106" y="28852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0536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75276" y="1968252"/>
            <a:ext cx="4550059" cy="2232249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567609" y="4524150"/>
            <a:ext cx="7208779" cy="35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alt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375275" y="1968252"/>
            <a:ext cx="0" cy="22322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21" name="Прямоугольник 10"/>
          <p:cNvSpPr>
            <a:spLocks noChangeArrowheads="1"/>
          </p:cNvSpPr>
          <p:nvPr/>
        </p:nvSpPr>
        <p:spPr bwMode="auto">
          <a:xfrm>
            <a:off x="5447929" y="2028616"/>
            <a:ext cx="576114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РАСШИРЕННАЯ ГАРАНТИЯ</a:t>
            </a:r>
            <a:r>
              <a:rPr lang="en-US" altLang="ru-RU" sz="20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течь внутреннего бака  </a:t>
            </a:r>
          </a:p>
          <a:p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месяцев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  <a:p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электрические элементы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месяцев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</a:t>
            </a:r>
          </a:p>
        </p:txBody>
      </p:sp>
      <p:pic>
        <p:nvPicPr>
          <p:cNvPr id="7" name="Picture 2" descr="S:\Маркетинг_и_реклама\Reklama\Logos\Breez_BIS\2018_BREEZ-newLOGO\BREEZ_NEW_LOGO_20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5743" y="6378464"/>
            <a:ext cx="1273721" cy="4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079777" y="288269"/>
            <a:ext cx="61563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Преимущества</a:t>
            </a:r>
            <a:endParaRPr lang="ru-RU" altLang="ru-RU" sz="23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78204"/>
            <a:ext cx="936104" cy="936104"/>
          </a:xfrm>
          <a:prstGeom prst="rect">
            <a:avLst/>
          </a:prstGeom>
        </p:spPr>
      </p:pic>
      <p:pic>
        <p:nvPicPr>
          <p:cNvPr id="13" name="Picture 14" descr="\\BP_OLD\designers\_ROYALCLIMA\ПРЕЗЕНТАЦИИ\25_09_2016\links\JPG_\icons_voda\ЦВЕНТЫЕ_гарант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818347"/>
            <a:ext cx="2532056" cy="253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820485" y="3959275"/>
            <a:ext cx="7740351" cy="2023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*при условии прохождения </a:t>
            </a:r>
            <a:r>
              <a:rPr lang="ru-RU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регулярного</a:t>
            </a:r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технического обслуживания. </a:t>
            </a:r>
            <a:endParaRPr lang="en-US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Безусловная гарантия – 40 мес.</a:t>
            </a:r>
          </a:p>
          <a:p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при условии прохождения </a:t>
            </a:r>
            <a:r>
              <a:rPr lang="ru-RU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регулярного</a:t>
            </a:r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технического обслуживания.  </a:t>
            </a:r>
          </a:p>
          <a:p>
            <a:r>
              <a:rPr lang="ru-RU" sz="11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Безусловная гарантия – 20 мес.</a:t>
            </a:r>
          </a:p>
        </p:txBody>
      </p:sp>
    </p:spTree>
    <p:extLst>
      <p:ext uri="{BB962C8B-B14F-4D97-AF65-F5344CB8AC3E}">
        <p14:creationId xmlns:p14="http://schemas.microsoft.com/office/powerpoint/2010/main" val="22146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\Водонагреватели\Презентации\7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7" t="9931" r="25157" b="13674"/>
          <a:stretch/>
        </p:blipFill>
        <p:spPr bwMode="auto">
          <a:xfrm>
            <a:off x="0" y="1189"/>
            <a:ext cx="450234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91544" y="4339555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03512" y="4095074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71664" y="32430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15880" y="2262935"/>
            <a:ext cx="4550059" cy="3486490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96926" y="3018123"/>
            <a:ext cx="51915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внутреннюю поверхность резервуара водонагревателей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эмаль наносится электростатическим напылением, при этом  заряженные частицы порошка равномерно распределяются по поверхности.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Это позволяет минимизировать разницу толщины слоя в верхней и нижней части резервуара и не допустить образование воздушных прослоек и ржавчины.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913" y="2287269"/>
            <a:ext cx="4176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СУХОЙ СПОСОБ НАНЕСЕНИЯ ЭМАЛИ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15880" y="2262935"/>
            <a:ext cx="0" cy="344968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716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79776" y="1099247"/>
            <a:ext cx="6588225" cy="577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ХАРАКТЕРИСТИКИ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89911" y="1920741"/>
            <a:ext cx="1182922" cy="9775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1,</a:t>
            </a:r>
            <a:r>
              <a:rPr lang="en-US" b="1" dirty="0"/>
              <a:t>5</a:t>
            </a:r>
            <a:r>
              <a:rPr lang="ru-RU" b="1" dirty="0"/>
              <a:t> кВт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51668" y="2185619"/>
            <a:ext cx="447057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10л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83568" y="2185619"/>
            <a:ext cx="447056" cy="45129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15л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TinoSS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44288"/>
              </p:ext>
            </p:extLst>
          </p:nvPr>
        </p:nvGraphicFramePr>
        <p:xfrm>
          <a:off x="4367809" y="3212975"/>
          <a:ext cx="6192689" cy="32275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36304"/>
                <a:gridCol w="1879474"/>
                <a:gridCol w="1576911"/>
              </a:tblGrid>
              <a:tr h="16930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RWH-TS10-RS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RWH-TS10-RSU</a:t>
                      </a: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RWH-TS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RWH-TS</a:t>
                      </a:r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r>
                        <a:rPr lang="en-US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-RSU</a:t>
                      </a: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Объём бака, л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Параметры электропитания, В/Гц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220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-230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~/50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потребляемая мощность, Вт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Номинальная сила тока, А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Степень </a:t>
                      </a:r>
                      <a:r>
                        <a:rPr lang="ru-RU" sz="10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влагозащиты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IPX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Класс электрозащиты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</a:t>
                      </a:r>
                      <a:r>
                        <a:rPr lang="ru-RU" sz="1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ru-RU" sz="1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нетто,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Вес брутто, кг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.0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прибора,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375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270*270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465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270*270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5776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Размеры упаковки, мм</a:t>
                      </a:r>
                      <a:endParaRPr lang="ru-RU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7999" marR="67999" marT="34000" marB="34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418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310*310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505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310*310</a:t>
                      </a:r>
                      <a:r>
                        <a:rPr lang="ru-RU" sz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6" y="1484785"/>
            <a:ext cx="2353480" cy="41744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44" y="1930629"/>
            <a:ext cx="1041281" cy="10412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146157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7" y="952802"/>
            <a:ext cx="4644008" cy="590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91544" y="4339555"/>
            <a:ext cx="7128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03512" y="4095074"/>
            <a:ext cx="8640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872399" y="2978949"/>
            <a:ext cx="0" cy="22322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811892" y="2776864"/>
            <a:ext cx="5892620" cy="2232249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86963" y="3444973"/>
            <a:ext cx="57584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Равномерное распределение высококачественного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термоизолирующего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материала между корпусом и внутренними резервуарами гарантирует минимальные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теплопотери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Вода дольше остается горячей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нижается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потребление электроэнергии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4194" y="2780928"/>
            <a:ext cx="4196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ЭКОНОМИЯ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11891" y="2767136"/>
            <a:ext cx="0" cy="223224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1664" y="32430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716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2063552" y="2913400"/>
            <a:ext cx="8410154" cy="15957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Все накопительные водонагреватели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ROYAL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Clima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идут в комплекте с необходимым набором аксессуаров для правильной установки.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комплекте: предохранительный клапан, капиллярная трубка*, анкерные болты и кронштейны для крепления.</a:t>
            </a:r>
          </a:p>
        </p:txBody>
      </p:sp>
      <p:pic>
        <p:nvPicPr>
          <p:cNvPr id="5" name="Picture 2" descr="C:\Users\vkokoshin\Pictures\593196e4f0ff3b59dd22ae41c71cbd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53" y="4710699"/>
            <a:ext cx="1774481" cy="13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vkokoshin\Pictures\25028919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3" b="98791" l="4515" r="867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66" y="4509120"/>
            <a:ext cx="216006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96093" y="6306408"/>
            <a:ext cx="1420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*Кроме серии </a:t>
            </a:r>
            <a:r>
              <a:rPr lang="en-US"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OLA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C:\Users\vkokoshin\Pictures\chast_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07768" y="4739864"/>
            <a:ext cx="1259028" cy="9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2597" y="1412776"/>
            <a:ext cx="53521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МАКСИМАЛЬНАЯ КОМПЛЕКТАЦИЯ</a:t>
            </a:r>
          </a:p>
        </p:txBody>
      </p:sp>
      <p:pic>
        <p:nvPicPr>
          <p:cNvPr id="11" name="Picture 2" descr="\\bcs.local\bport\Маркетинг_и_реклама\Reklama\Obmen\Oxanalicious\преза_вода\ic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54" y="1700809"/>
            <a:ext cx="1288567" cy="12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52596" y="2030151"/>
            <a:ext cx="6203844" cy="1163528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2596" y="2181219"/>
            <a:ext cx="66358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Водонагреватели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поставляются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комплекте с необходимыми для монтажа анкерными болтами*, предохранительным клапаном и капиллярной трубкой*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852596" y="2030151"/>
            <a:ext cx="0" cy="116352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1664" y="32430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716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421319" y="5526089"/>
            <a:ext cx="48958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1" b="67650"/>
          <a:stretch/>
        </p:blipFill>
        <p:spPr>
          <a:xfrm rot="10800000" flipH="1">
            <a:off x="3580241" y="1780496"/>
            <a:ext cx="1251300" cy="1267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811641"/>
            <a:ext cx="2078158" cy="36861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139" y="4163514"/>
            <a:ext cx="648072" cy="9823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77" y="2471207"/>
            <a:ext cx="2519415" cy="385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87587" y="1307679"/>
            <a:ext cx="6965192" cy="803301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356383" y="1337912"/>
            <a:ext cx="7181216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Информативный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рекламный </a:t>
            </a:r>
            <a:r>
              <a:rPr lang="ru-RU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стикер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каждом баке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387587" y="1337913"/>
            <a:ext cx="0" cy="7730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1664" y="32430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716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1421319" y="5526089"/>
            <a:ext cx="489585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1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8048" y="1916833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Быстро получить всю главную информацию о продукте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Главные преимущества и характеристики на лицевой стороне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8048" y="2956172"/>
            <a:ext cx="4139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Узнать о преимуществах с </a:t>
            </a: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помощью смартфона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QR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код на коробке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8048" y="3930720"/>
            <a:ext cx="4139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Детально ознакомиться и сделать правильный выбор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Перечень всех преимуществ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8048" y="4877029"/>
            <a:ext cx="4139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помощь складу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Контрастная маркировка и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EAN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штрих-код на каждой коробке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1" b="67650"/>
          <a:stretch/>
        </p:blipFill>
        <p:spPr>
          <a:xfrm rot="15687300" flipH="1">
            <a:off x="4866831" y="1416815"/>
            <a:ext cx="1251300" cy="1267861"/>
          </a:xfrm>
          <a:prstGeom prst="rect">
            <a:avLst/>
          </a:prstGeom>
        </p:spPr>
      </p:pic>
      <p:pic>
        <p:nvPicPr>
          <p:cNvPr id="11" name="Picture 2" descr="\\bcs.local\bport\Маркетинг_и_реклама\Reklama\Obmen\Oxanalicious\преза_вода\boxes\box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34" y="2526663"/>
            <a:ext cx="5613515" cy="27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51984" y="1222693"/>
            <a:ext cx="4315916" cy="622020"/>
          </a:xfrm>
          <a:prstGeom prst="rect">
            <a:avLst/>
          </a:prstGeom>
          <a:gradFill flip="none" rotWithShape="1">
            <a:gsLst>
              <a:gs pos="19000">
                <a:schemeClr val="bg1">
                  <a:lumMod val="95000"/>
                </a:schemeClr>
              </a:gs>
              <a:gs pos="0">
                <a:schemeClr val="bg1">
                  <a:lumMod val="91000"/>
                </a:schemeClr>
              </a:gs>
              <a:gs pos="68000">
                <a:schemeClr val="bg1"/>
              </a:gs>
            </a:gsLst>
            <a:lin ang="21594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951984" y="1214354"/>
            <a:ext cx="0" cy="63047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/>
          <p:cNvSpPr txBox="1">
            <a:spLocks/>
          </p:cNvSpPr>
          <p:nvPr/>
        </p:nvSpPr>
        <p:spPr>
          <a:xfrm>
            <a:off x="5492482" y="1178928"/>
            <a:ext cx="5358435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Информативная упаковка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71664" y="324301"/>
            <a:ext cx="6382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Водонагревательное оборудование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7169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" b="20174"/>
          <a:stretch/>
        </p:blipFill>
        <p:spPr bwMode="auto">
          <a:xfrm>
            <a:off x="0" y="-27384"/>
            <a:ext cx="12192000" cy="691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0884D156-BB63-4B5E-89B1-33147BDB5293}" type="slidenum">
              <a:rPr lang="ru-RU" smtClean="0"/>
              <a:t>64</a:t>
            </a:fld>
            <a:endParaRPr lang="ru-RU" dirty="0"/>
          </a:p>
        </p:txBody>
      </p:sp>
      <p:sp>
        <p:nvSpPr>
          <p:cNvPr id="4" name="Полилиния 3"/>
          <p:cNvSpPr/>
          <p:nvPr/>
        </p:nvSpPr>
        <p:spPr>
          <a:xfrm>
            <a:off x="-5880" y="1035934"/>
            <a:ext cx="4428364" cy="5822066"/>
          </a:xfrm>
          <a:custGeom>
            <a:avLst/>
            <a:gdLst>
              <a:gd name="connsiteX0" fmla="*/ 0 w 4328932"/>
              <a:gd name="connsiteY0" fmla="*/ 23149 h 5822066"/>
              <a:gd name="connsiteX1" fmla="*/ 4328932 w 4328932"/>
              <a:gd name="connsiteY1" fmla="*/ 671332 h 5822066"/>
              <a:gd name="connsiteX2" fmla="*/ 2419109 w 4328932"/>
              <a:gd name="connsiteY2" fmla="*/ 5822066 h 5822066"/>
              <a:gd name="connsiteX3" fmla="*/ 11575 w 4328932"/>
              <a:gd name="connsiteY3" fmla="*/ 5822066 h 5822066"/>
              <a:gd name="connsiteX4" fmla="*/ 57873 w 4328932"/>
              <a:gd name="connsiteY4" fmla="*/ 23149 h 5822066"/>
              <a:gd name="connsiteX5" fmla="*/ 92597 w 4328932"/>
              <a:gd name="connsiteY5" fmla="*/ 23149 h 5822066"/>
              <a:gd name="connsiteX6" fmla="*/ 57873 w 4328932"/>
              <a:gd name="connsiteY6" fmla="*/ 0 h 5822066"/>
              <a:gd name="connsiteX7" fmla="*/ 57873 w 4328932"/>
              <a:gd name="connsiteY7" fmla="*/ 0 h 5822066"/>
              <a:gd name="connsiteX8" fmla="*/ 0 w 4328932"/>
              <a:gd name="connsiteY8" fmla="*/ 23149 h 582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932" h="5822066">
                <a:moveTo>
                  <a:pt x="0" y="23149"/>
                </a:moveTo>
                <a:lnTo>
                  <a:pt x="4328932" y="671332"/>
                </a:lnTo>
                <a:lnTo>
                  <a:pt x="2419109" y="5822066"/>
                </a:lnTo>
                <a:lnTo>
                  <a:pt x="11575" y="5822066"/>
                </a:lnTo>
                <a:lnTo>
                  <a:pt x="57873" y="23149"/>
                </a:lnTo>
                <a:lnTo>
                  <a:pt x="92597" y="23149"/>
                </a:lnTo>
                <a:lnTo>
                  <a:pt x="57873" y="0"/>
                </a:lnTo>
                <a:lnTo>
                  <a:pt x="57873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5360" y="2746638"/>
            <a:ext cx="284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ИЗЫСКАННЫЙ ИТАЛЬЯНСКИЙ ДИЗАЙН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8154" y="4582398"/>
            <a:ext cx="2916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Традиции и современность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уточненном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дизайне каждого  прибора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ROYAL 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360" y="1771055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 MIA!</a:t>
            </a:r>
            <a:endParaRPr lang="ru-R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0800000">
            <a:off x="10572327" y="0"/>
            <a:ext cx="1619673" cy="162018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623" y="44624"/>
            <a:ext cx="768880" cy="7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7528" y="5949280"/>
            <a:ext cx="56886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31504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6"/>
          <a:stretch/>
        </p:blipFill>
        <p:spPr>
          <a:xfrm>
            <a:off x="0" y="801956"/>
            <a:ext cx="4942856" cy="60631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" y="709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6214" y="2090172"/>
            <a:ext cx="337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Внутренний бак и все компоненты выполнены из высококачественной нержавеющей стали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Goliath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мм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Медный нагревательный элемент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мощностью 1,5 кВт быстро нагревает воду и прослужит действительно долго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Магниевая защита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Магниевый анод защищает внутренний резервуар от коррозии и смягчает образующуюся накипь.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713615" y="1326711"/>
            <a:ext cx="383788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03" y="3717032"/>
            <a:ext cx="974552" cy="974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04" y="2188652"/>
            <a:ext cx="1041281" cy="1041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87" y="4941169"/>
            <a:ext cx="1005426" cy="100408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TinoSS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2544" y="86933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5246" y="2001104"/>
            <a:ext cx="4392488" cy="475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теплопотерь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Надежный пенополиуретановый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термоизолирующий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материал между внутренним баком и корпусом</a:t>
            </a: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безопасной эксплуатации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от избыточного давления воды и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протечек,защита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от перегрева. </a:t>
            </a:r>
          </a:p>
          <a:p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Высокий класс </a:t>
            </a:r>
            <a:r>
              <a:rPr lang="ru-RU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влагозащиты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IPX4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Заботливый режим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iLike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>
              <a:spcBef>
                <a:spcPts val="1000"/>
              </a:spcBef>
            </a:pP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Компактный корпус из 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ABS-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пластика</a:t>
            </a:r>
          </a:p>
          <a:p>
            <a:pPr>
              <a:spcBef>
                <a:spcPts val="1000"/>
              </a:spcBef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обеспечивает привлекательный внешний вид. Позволяет разместить водонагреватель в ограниченном пространстве </a:t>
            </a:r>
          </a:p>
          <a:p>
            <a:pPr algn="just"/>
            <a:endParaRPr lang="ru-RU" sz="11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713615" y="1326711"/>
            <a:ext cx="3702865" cy="500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ПРЕИМУЩЕСТВА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953" y="4783817"/>
            <a:ext cx="1943340" cy="16649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94" y="1021150"/>
            <a:ext cx="2359571" cy="4185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01" y="2456924"/>
            <a:ext cx="833784" cy="833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766" y="3536062"/>
            <a:ext cx="843899" cy="843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25" y="4594889"/>
            <a:ext cx="830378" cy="8303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42" y="5616312"/>
            <a:ext cx="828092" cy="828092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3822426" y="279342"/>
            <a:ext cx="5522285" cy="551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 </a:t>
            </a:r>
            <a:r>
              <a:rPr lang="en-US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TinoSS</a:t>
            </a:r>
            <a:endParaRPr lang="ru-RU" sz="1900" cap="al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4552" y="67879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31692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63552" y="5795631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НАКОПИТЕЛЬНЫЕ ВОДОНАГРЕВАТЕЛИ С ЭМАЛИРОВАННЫМ РЕЗЕРВУАРОМ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30" y="1533070"/>
            <a:ext cx="3973739" cy="379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2023858"/>
            <a:ext cx="4229091" cy="424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655652" y="527682"/>
            <a:ext cx="246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Серия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TINO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321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6251</TotalTime>
  <Words>3157</Words>
  <Application>Microsoft Office PowerPoint</Application>
  <PresentationFormat>Произвольный</PresentationFormat>
  <Paragraphs>966</Paragraphs>
  <Slides>65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Прохорова Ольга</dc:creator>
  <cp:lastModifiedBy>Обухов Кирилл</cp:lastModifiedBy>
  <cp:revision>129</cp:revision>
  <dcterms:created xsi:type="dcterms:W3CDTF">2018-06-20T08:37:10Z</dcterms:created>
  <dcterms:modified xsi:type="dcterms:W3CDTF">2019-02-28T11:41:59Z</dcterms:modified>
</cp:coreProperties>
</file>